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notesMasterIdLst>
    <p:notesMasterId r:id="rId70"/>
  </p:notesMasterIdLst>
  <p:handoutMasterIdLst>
    <p:handoutMasterId r:id="rId71"/>
  </p:handoutMasterIdLst>
  <p:sldIdLst>
    <p:sldId id="256" r:id="rId5"/>
    <p:sldId id="257" r:id="rId6"/>
    <p:sldId id="269" r:id="rId7"/>
    <p:sldId id="270" r:id="rId8"/>
    <p:sldId id="271" r:id="rId9"/>
    <p:sldId id="273" r:id="rId10"/>
    <p:sldId id="272" r:id="rId11"/>
    <p:sldId id="312" r:id="rId12"/>
    <p:sldId id="339" r:id="rId13"/>
    <p:sldId id="278" r:id="rId14"/>
    <p:sldId id="276" r:id="rId15"/>
    <p:sldId id="283" r:id="rId16"/>
    <p:sldId id="284" r:id="rId17"/>
    <p:sldId id="285" r:id="rId18"/>
    <p:sldId id="286" r:id="rId19"/>
    <p:sldId id="287" r:id="rId20"/>
    <p:sldId id="288" r:id="rId21"/>
    <p:sldId id="289" r:id="rId22"/>
    <p:sldId id="290" r:id="rId23"/>
    <p:sldId id="279" r:id="rId24"/>
    <p:sldId id="280" r:id="rId25"/>
    <p:sldId id="281" r:id="rId26"/>
    <p:sldId id="302" r:id="rId27"/>
    <p:sldId id="303" r:id="rId28"/>
    <p:sldId id="282" r:id="rId29"/>
    <p:sldId id="304" r:id="rId30"/>
    <p:sldId id="301" r:id="rId31"/>
    <p:sldId id="291" r:id="rId32"/>
    <p:sldId id="292" r:id="rId33"/>
    <p:sldId id="293" r:id="rId34"/>
    <p:sldId id="310" r:id="rId35"/>
    <p:sldId id="294" r:id="rId36"/>
    <p:sldId id="313" r:id="rId37"/>
    <p:sldId id="321" r:id="rId38"/>
    <p:sldId id="322" r:id="rId39"/>
    <p:sldId id="295" r:id="rId40"/>
    <p:sldId id="296" r:id="rId41"/>
    <p:sldId id="297" r:id="rId42"/>
    <p:sldId id="311" r:id="rId43"/>
    <p:sldId id="298" r:id="rId44"/>
    <p:sldId id="323" r:id="rId45"/>
    <p:sldId id="324" r:id="rId46"/>
    <p:sldId id="325" r:id="rId47"/>
    <p:sldId id="299" r:id="rId48"/>
    <p:sldId id="308" r:id="rId49"/>
    <p:sldId id="309" r:id="rId50"/>
    <p:sldId id="300" r:id="rId51"/>
    <p:sldId id="307" r:id="rId52"/>
    <p:sldId id="306" r:id="rId53"/>
    <p:sldId id="315" r:id="rId54"/>
    <p:sldId id="316" r:id="rId55"/>
    <p:sldId id="317" r:id="rId56"/>
    <p:sldId id="318" r:id="rId57"/>
    <p:sldId id="320" r:id="rId58"/>
    <p:sldId id="319" r:id="rId59"/>
    <p:sldId id="326" r:id="rId60"/>
    <p:sldId id="327" r:id="rId61"/>
    <p:sldId id="340" r:id="rId62"/>
    <p:sldId id="341" r:id="rId63"/>
    <p:sldId id="342" r:id="rId64"/>
    <p:sldId id="343" r:id="rId65"/>
    <p:sldId id="344" r:id="rId66"/>
    <p:sldId id="328" r:id="rId67"/>
    <p:sldId id="329" r:id="rId68"/>
    <p:sldId id="330"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58" autoAdjust="0"/>
    <p:restoredTop sz="94660"/>
  </p:normalViewPr>
  <p:slideViewPr>
    <p:cSldViewPr snapToGrid="0" showGuides="1">
      <p:cViewPr varScale="1">
        <p:scale>
          <a:sx n="113" d="100"/>
          <a:sy n="113" d="100"/>
        </p:scale>
        <p:origin x="348" y="96"/>
      </p:cViewPr>
      <p:guideLst>
        <p:guide orient="horz" pos="2160"/>
        <p:guide pos="3840"/>
      </p:guideLst>
    </p:cSldViewPr>
  </p:slideViewPr>
  <p:notesTextViewPr>
    <p:cViewPr>
      <p:scale>
        <a:sx n="1" d="1"/>
        <a:sy n="1" d="1"/>
      </p:scale>
      <p:origin x="0" y="0"/>
    </p:cViewPr>
  </p:notesTextViewPr>
  <p:notesViewPr>
    <p:cSldViewPr snapToGrid="0" showGuides="1">
      <p:cViewPr varScale="1">
        <p:scale>
          <a:sx n="58" d="100"/>
          <a:sy n="58" d="100"/>
        </p:scale>
        <p:origin x="197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3/23/2024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3/23/2024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latin typeface="Arial" pitchFamily="34" charset="0"/>
                <a:cs typeface="Arial" pitchFamily="34" charset="0"/>
              </a:rPr>
              <a:t>NOTE:</a:t>
            </a:r>
          </a:p>
          <a:p>
            <a:r>
              <a:rPr lang="en-US" i="1" dirty="0">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smtClean="0"/>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02B9795-92DC-40DC-A1CA-9A4B349D7824}" type="datetimeFigureOut">
              <a:rPr lang="en-US" smtClean="0"/>
              <a:pPr/>
              <a:t>3/23/2024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F54DE5-C571-48E8-A5BC-B369434E2F44}" type="slidenum">
              <a:rPr lang="en-US" smtClean="0"/>
              <a:pPr/>
              <a:t>‹#›</a:t>
            </a:fld>
            <a:endParaRPr lang="en-US"/>
          </a:p>
        </p:txBody>
      </p:sp>
    </p:spTree>
    <p:extLst>
      <p:ext uri="{BB962C8B-B14F-4D97-AF65-F5344CB8AC3E}">
        <p14:creationId xmlns:p14="http://schemas.microsoft.com/office/powerpoint/2010/main" val="122141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02B9795-92DC-40DC-A1CA-9A4B349D7824}" type="datetimeFigureOut">
              <a:rPr lang="en-US" smtClean="0"/>
              <a:t>3/23/2024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F54DE5-C571-48E8-A5BC-B369434E2F44}" type="slidenum">
              <a:rPr lang="en-IN" smtClean="0"/>
              <a:t>‹#›</a:t>
            </a:fld>
            <a:endParaRPr lang="en-IN"/>
          </a:p>
        </p:txBody>
      </p:sp>
    </p:spTree>
    <p:extLst>
      <p:ext uri="{BB962C8B-B14F-4D97-AF65-F5344CB8AC3E}">
        <p14:creationId xmlns:p14="http://schemas.microsoft.com/office/powerpoint/2010/main" val="370034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402B9795-92DC-40DC-A1CA-9A4B349D7824}" type="datetimeFigureOut">
              <a:rPr lang="en-US" smtClean="0"/>
              <a:t>3/23/2024</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IN"/>
          </a:p>
        </p:txBody>
      </p:sp>
      <p:sp>
        <p:nvSpPr>
          <p:cNvPr id="6" name="Slide Number Placeholder 5"/>
          <p:cNvSpPr>
            <a:spLocks noGrp="1"/>
          </p:cNvSpPr>
          <p:nvPr>
            <p:ph type="sldNum" sz="quarter" idx="12"/>
          </p:nvPr>
        </p:nvSpPr>
        <p:spPr>
          <a:xfrm>
            <a:off x="8073048" y="6422854"/>
            <a:ext cx="879759" cy="365125"/>
          </a:xfrm>
        </p:spPr>
        <p:txBody>
          <a:bodyPr/>
          <a:lstStyle/>
          <a:p>
            <a:fld id="{0FF54DE5-C571-48E8-A5BC-B369434E2F44}" type="slidenum">
              <a:rPr lang="en-IN" smtClean="0"/>
              <a:t>‹#›</a:t>
            </a:fld>
            <a:endParaRPr lang="en-IN"/>
          </a:p>
        </p:txBody>
      </p:sp>
    </p:spTree>
    <p:extLst>
      <p:ext uri="{BB962C8B-B14F-4D97-AF65-F5344CB8AC3E}">
        <p14:creationId xmlns:p14="http://schemas.microsoft.com/office/powerpoint/2010/main" val="169839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smtClean="0"/>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smtClean="0"/>
              <a:t>Click icon to add picture</a:t>
            </a:r>
            <a:endParaRPr/>
          </a:p>
        </p:txBody>
      </p:sp>
    </p:spTree>
    <p:extLst>
      <p:ext uri="{BB962C8B-B14F-4D97-AF65-F5344CB8AC3E}">
        <p14:creationId xmlns:p14="http://schemas.microsoft.com/office/powerpoint/2010/main" val="165606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02B9795-92DC-40DC-A1CA-9A4B349D7824}" type="datetimeFigureOut">
              <a:rPr lang="en-US" smtClean="0"/>
              <a:t>3/23/2024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F54DE5-C571-48E8-A5BC-B369434E2F44}" type="slidenum">
              <a:rPr lang="en-IN" smtClean="0"/>
              <a:t>‹#›</a:t>
            </a:fld>
            <a:endParaRPr lang="en-IN"/>
          </a:p>
        </p:txBody>
      </p:sp>
    </p:spTree>
    <p:extLst>
      <p:ext uri="{BB962C8B-B14F-4D97-AF65-F5344CB8AC3E}">
        <p14:creationId xmlns:p14="http://schemas.microsoft.com/office/powerpoint/2010/main" val="238981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402B9795-92DC-40DC-A1CA-9A4B349D7824}" type="datetimeFigureOut">
              <a:rPr lang="en-US" smtClean="0"/>
              <a:t>3/23/2024</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0FF54DE5-C571-48E8-A5BC-B369434E2F44}" type="slidenum">
              <a:rPr lang="en-IN" smtClean="0"/>
              <a:t>‹#›</a:t>
            </a:fld>
            <a:endParaRPr lang="en-IN"/>
          </a:p>
        </p:txBody>
      </p:sp>
    </p:spTree>
    <p:extLst>
      <p:ext uri="{BB962C8B-B14F-4D97-AF65-F5344CB8AC3E}">
        <p14:creationId xmlns:p14="http://schemas.microsoft.com/office/powerpoint/2010/main" val="3091698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02B9795-92DC-40DC-A1CA-9A4B349D7824}" type="datetimeFigureOut">
              <a:rPr lang="en-US" smtClean="0"/>
              <a:t>3/23/2024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F54DE5-C571-48E8-A5BC-B369434E2F44}" type="slidenum">
              <a:rPr lang="en-IN" smtClean="0"/>
              <a:t>‹#›</a:t>
            </a:fld>
            <a:endParaRPr lang="en-IN"/>
          </a:p>
        </p:txBody>
      </p:sp>
    </p:spTree>
    <p:extLst>
      <p:ext uri="{BB962C8B-B14F-4D97-AF65-F5344CB8AC3E}">
        <p14:creationId xmlns:p14="http://schemas.microsoft.com/office/powerpoint/2010/main" val="352912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02B9795-92DC-40DC-A1CA-9A4B349D7824}" type="datetimeFigureOut">
              <a:rPr lang="en-US" smtClean="0"/>
              <a:t>3/23/2024</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FF54DE5-C571-48E8-A5BC-B369434E2F44}" type="slidenum">
              <a:rPr lang="en-IN" smtClean="0"/>
              <a:t>‹#›</a:t>
            </a:fld>
            <a:endParaRPr lang="en-IN"/>
          </a:p>
        </p:txBody>
      </p:sp>
    </p:spTree>
    <p:extLst>
      <p:ext uri="{BB962C8B-B14F-4D97-AF65-F5344CB8AC3E}">
        <p14:creationId xmlns:p14="http://schemas.microsoft.com/office/powerpoint/2010/main" val="309846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02B9795-92DC-40DC-A1CA-9A4B349D7824}" type="datetimeFigureOut">
              <a:rPr lang="en-US" smtClean="0"/>
              <a:t>3/23/2024</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FF54DE5-C571-48E8-A5BC-B369434E2F44}" type="slidenum">
              <a:rPr lang="en-IN" smtClean="0"/>
              <a:t>‹#›</a:t>
            </a:fld>
            <a:endParaRPr lang="en-IN"/>
          </a:p>
        </p:txBody>
      </p:sp>
    </p:spTree>
    <p:extLst>
      <p:ext uri="{BB962C8B-B14F-4D97-AF65-F5344CB8AC3E}">
        <p14:creationId xmlns:p14="http://schemas.microsoft.com/office/powerpoint/2010/main" val="334197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smtClean="0"/>
              <a:t>3/23/2024</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FF54DE5-C571-48E8-A5BC-B369434E2F44}" type="slidenum">
              <a:rPr lang="en-IN" smtClean="0"/>
              <a:t>‹#›</a:t>
            </a:fld>
            <a:endParaRPr lang="en-IN"/>
          </a:p>
        </p:txBody>
      </p:sp>
    </p:spTree>
    <p:extLst>
      <p:ext uri="{BB962C8B-B14F-4D97-AF65-F5344CB8AC3E}">
        <p14:creationId xmlns:p14="http://schemas.microsoft.com/office/powerpoint/2010/main" val="193656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2B9795-92DC-40DC-A1CA-9A4B349D7824}" type="datetimeFigureOut">
              <a:rPr lang="en-US" smtClean="0"/>
              <a:t>3/23/2024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F54DE5-C571-48E8-A5BC-B369434E2F44}" type="slidenum">
              <a:rPr lang="en-IN" smtClean="0"/>
              <a:t>‹#›</a:t>
            </a:fld>
            <a:endParaRPr lang="en-IN"/>
          </a:p>
        </p:txBody>
      </p:sp>
    </p:spTree>
    <p:extLst>
      <p:ext uri="{BB962C8B-B14F-4D97-AF65-F5344CB8AC3E}">
        <p14:creationId xmlns:p14="http://schemas.microsoft.com/office/powerpoint/2010/main" val="331503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2B9795-92DC-40DC-A1CA-9A4B349D7824}" type="datetimeFigureOut">
              <a:rPr lang="en-US" smtClean="0"/>
              <a:t>3/23/2024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F54DE5-C571-48E8-A5BC-B369434E2F44}" type="slidenum">
              <a:rPr lang="en-IN" smtClean="0"/>
              <a:t>‹#›</a:t>
            </a:fld>
            <a:endParaRPr lang="en-IN"/>
          </a:p>
        </p:txBody>
      </p:sp>
    </p:spTree>
    <p:extLst>
      <p:ext uri="{BB962C8B-B14F-4D97-AF65-F5344CB8AC3E}">
        <p14:creationId xmlns:p14="http://schemas.microsoft.com/office/powerpoint/2010/main" val="333036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402B9795-92DC-40DC-A1CA-9A4B349D7824}" type="datetimeFigureOut">
              <a:rPr lang="en-US" smtClean="0"/>
              <a:pPr/>
              <a:t>3/23/2024</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0FF54DE5-C571-48E8-A5BC-B369434E2F44}" type="slidenum">
              <a:rPr lang="en-US" smtClean="0"/>
              <a:pPr/>
              <a:t>‹#›</a:t>
            </a:fld>
            <a:endParaRPr lang="en-US"/>
          </a:p>
        </p:txBody>
      </p:sp>
    </p:spTree>
    <p:extLst>
      <p:ext uri="{BB962C8B-B14F-4D97-AF65-F5344CB8AC3E}">
        <p14:creationId xmlns:p14="http://schemas.microsoft.com/office/powerpoint/2010/main" val="3150789757"/>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04900" y="183893"/>
            <a:ext cx="4728633" cy="1551773"/>
          </a:xfrm>
        </p:spPr>
        <p:txBody>
          <a:bodyPr anchor="ctr"/>
          <a:lstStyle/>
          <a:p>
            <a:r>
              <a:rPr lang="en-US" dirty="0" smtClean="0"/>
              <a:t>Graph</a:t>
            </a:r>
            <a:endParaRPr lang="en-US" dirty="0"/>
          </a:p>
        </p:txBody>
      </p:sp>
      <p:sp>
        <p:nvSpPr>
          <p:cNvPr id="7" name="Subtitle 6"/>
          <p:cNvSpPr>
            <a:spLocks noGrp="1"/>
          </p:cNvSpPr>
          <p:nvPr>
            <p:ph type="subTitle" idx="1"/>
          </p:nvPr>
        </p:nvSpPr>
        <p:spPr/>
        <p:txBody>
          <a:bodyPr/>
          <a:lstStyle/>
          <a:p>
            <a:endParaRPr lang="en-US" dirty="0"/>
          </a:p>
        </p:txBody>
      </p:sp>
      <p:pic>
        <p:nvPicPr>
          <p:cNvPr id="9" name="Picture Placeholder 8"/>
          <p:cNvPicPr>
            <a:picLocks noGrp="1" noChangeAspect="1"/>
          </p:cNvPicPr>
          <p:nvPr>
            <p:ph type="pic" sz="quarter" idx="13"/>
          </p:nvPr>
        </p:nvPicPr>
        <p:blipFill>
          <a:blip r:embed="rId3"/>
          <a:srcRect l="479" r="479"/>
          <a:stretch>
            <a:fillRect/>
          </a:stretch>
        </p:blipFill>
        <p:spPr>
          <a:xfrm>
            <a:off x="6981063" y="1996456"/>
            <a:ext cx="5210937" cy="4208604"/>
          </a:xfrm>
          <a:prstGeom prst="rect">
            <a:avLst/>
          </a:prstGeom>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182166" y="2011680"/>
            <a:ext cx="6945364" cy="4442877"/>
          </a:xfrm>
          <a:prstGeom prst="rect">
            <a:avLst/>
          </a:prstGeom>
        </p:spPr>
      </p:pic>
      <p:sp>
        <p:nvSpPr>
          <p:cNvPr id="5" name="Title 1"/>
          <p:cNvSpPr>
            <a:spLocks noGrp="1"/>
          </p:cNvSpPr>
          <p:nvPr>
            <p:ph type="title"/>
          </p:nvPr>
        </p:nvSpPr>
        <p:spPr/>
        <p:txBody>
          <a:bodyPr/>
          <a:lstStyle/>
          <a:p>
            <a:r>
              <a:rPr lang="en-US" dirty="0" smtClean="0"/>
              <a:t>Graph Terminologies</a:t>
            </a:r>
            <a:endParaRPr lang="en-US" dirty="0"/>
          </a:p>
        </p:txBody>
      </p:sp>
    </p:spTree>
    <p:extLst>
      <p:ext uri="{BB962C8B-B14F-4D97-AF65-F5344CB8AC3E}">
        <p14:creationId xmlns:p14="http://schemas.microsoft.com/office/powerpoint/2010/main" val="14662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814000" y="1875518"/>
            <a:ext cx="8117400" cy="4982482"/>
          </a:xfrm>
          <a:prstGeom prst="rect">
            <a:avLst/>
          </a:prstGeom>
        </p:spPr>
      </p:pic>
      <p:sp>
        <p:nvSpPr>
          <p:cNvPr id="5" name="Title 1"/>
          <p:cNvSpPr>
            <a:spLocks noGrp="1"/>
          </p:cNvSpPr>
          <p:nvPr>
            <p:ph type="title"/>
          </p:nvPr>
        </p:nvSpPr>
        <p:spPr/>
        <p:txBody>
          <a:bodyPr/>
          <a:lstStyle/>
          <a:p>
            <a:r>
              <a:rPr lang="en-US" dirty="0" smtClean="0"/>
              <a:t>Graph Terminologies</a:t>
            </a:r>
            <a:endParaRPr lang="en-US" dirty="0"/>
          </a:p>
        </p:txBody>
      </p:sp>
    </p:spTree>
    <p:extLst>
      <p:ext uri="{BB962C8B-B14F-4D97-AF65-F5344CB8AC3E}">
        <p14:creationId xmlns:p14="http://schemas.microsoft.com/office/powerpoint/2010/main" val="82376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Graph</a:t>
            </a:r>
            <a:endParaRPr lang="en-US" dirty="0"/>
          </a:p>
        </p:txBody>
      </p:sp>
      <p:sp>
        <p:nvSpPr>
          <p:cNvPr id="3" name="Content Placeholder 2"/>
          <p:cNvSpPr>
            <a:spLocks noGrp="1"/>
          </p:cNvSpPr>
          <p:nvPr>
            <p:ph idx="1"/>
          </p:nvPr>
        </p:nvSpPr>
        <p:spPr>
          <a:xfrm>
            <a:off x="1103859" y="1929271"/>
            <a:ext cx="9982200" cy="4572000"/>
          </a:xfrm>
        </p:spPr>
        <p:txBody>
          <a:bodyPr/>
          <a:lstStyle/>
          <a:p>
            <a:r>
              <a:rPr lang="en-US" b="1" dirty="0"/>
              <a:t>Directed </a:t>
            </a:r>
            <a:r>
              <a:rPr lang="en-US" b="1" dirty="0" smtClean="0"/>
              <a:t>Graphs</a:t>
            </a:r>
            <a:r>
              <a:rPr lang="en-US" b="1" dirty="0"/>
              <a:t>: </a:t>
            </a:r>
            <a:r>
              <a:rPr lang="en-US" dirty="0" smtClean="0"/>
              <a:t>Directed graphs in graph data structure are the graphs where the edges have directions from one node towards the other node. </a:t>
            </a:r>
          </a:p>
          <a:p>
            <a:r>
              <a:rPr lang="en-US" b="1" dirty="0"/>
              <a:t>Undirected </a:t>
            </a:r>
            <a:r>
              <a:rPr lang="en-US" b="1" dirty="0" smtClean="0"/>
              <a:t>Graphs: </a:t>
            </a:r>
            <a:r>
              <a:rPr lang="en-US" dirty="0"/>
              <a:t>Undirected graphs have edges that do not have a direction. Hence, the graph can be traversed in either direction</a:t>
            </a:r>
            <a:r>
              <a:rPr lang="en-US" dirty="0" smtClean="0"/>
              <a:t>.</a:t>
            </a:r>
          </a:p>
          <a:p>
            <a:r>
              <a:rPr lang="en-US" b="1" dirty="0"/>
              <a:t> Weighted </a:t>
            </a:r>
            <a:r>
              <a:rPr lang="en-US" b="1" dirty="0" smtClean="0"/>
              <a:t>Graph: </a:t>
            </a:r>
            <a:r>
              <a:rPr lang="en-US" dirty="0"/>
              <a:t>In weighted graphs, each edge has a value associated with them (called weight). It refers to a </a:t>
            </a:r>
            <a:r>
              <a:rPr lang="en-US" b="1" dirty="0"/>
              <a:t>simple graph</a:t>
            </a:r>
            <a:r>
              <a:rPr lang="en-US" dirty="0"/>
              <a:t> that has weighted edges. The weights are usually used to compute the shortest path in the graph.</a:t>
            </a:r>
            <a:endParaRPr lang="en-US" b="1" dirty="0"/>
          </a:p>
          <a:p>
            <a:endParaRPr lang="en-US" b="1" dirty="0"/>
          </a:p>
          <a:p>
            <a:endParaRPr lang="en-US" dirty="0" smtClean="0"/>
          </a:p>
          <a:p>
            <a:endParaRPr lang="en-US" dirty="0"/>
          </a:p>
        </p:txBody>
      </p:sp>
      <p:pic>
        <p:nvPicPr>
          <p:cNvPr id="5" name="Picture 4"/>
          <p:cNvPicPr>
            <a:picLocks noChangeAspect="1"/>
          </p:cNvPicPr>
          <p:nvPr/>
        </p:nvPicPr>
        <p:blipFill>
          <a:blip r:embed="rId2"/>
          <a:stretch>
            <a:fillRect/>
          </a:stretch>
        </p:blipFill>
        <p:spPr>
          <a:xfrm>
            <a:off x="1799186" y="4578927"/>
            <a:ext cx="2990850" cy="1524000"/>
          </a:xfrm>
          <a:prstGeom prst="rect">
            <a:avLst/>
          </a:prstGeom>
        </p:spPr>
      </p:pic>
      <p:pic>
        <p:nvPicPr>
          <p:cNvPr id="6" name="Picture 5"/>
          <p:cNvPicPr>
            <a:picLocks noChangeAspect="1"/>
          </p:cNvPicPr>
          <p:nvPr/>
        </p:nvPicPr>
        <p:blipFill>
          <a:blip r:embed="rId3"/>
          <a:stretch>
            <a:fillRect/>
          </a:stretch>
        </p:blipFill>
        <p:spPr>
          <a:xfrm>
            <a:off x="5215890" y="4470861"/>
            <a:ext cx="2857500" cy="1485900"/>
          </a:xfrm>
          <a:prstGeom prst="rect">
            <a:avLst/>
          </a:prstGeom>
        </p:spPr>
      </p:pic>
      <p:pic>
        <p:nvPicPr>
          <p:cNvPr id="9" name="Picture 8"/>
          <p:cNvPicPr>
            <a:picLocks noChangeAspect="1"/>
          </p:cNvPicPr>
          <p:nvPr/>
        </p:nvPicPr>
        <p:blipFill>
          <a:blip r:embed="rId4"/>
          <a:stretch>
            <a:fillRect/>
          </a:stretch>
        </p:blipFill>
        <p:spPr>
          <a:xfrm>
            <a:off x="8694055" y="4249680"/>
            <a:ext cx="2209800" cy="2066925"/>
          </a:xfrm>
          <a:prstGeom prst="rect">
            <a:avLst/>
          </a:prstGeom>
        </p:spPr>
      </p:pic>
      <p:sp>
        <p:nvSpPr>
          <p:cNvPr id="10" name="TextBox 9"/>
          <p:cNvSpPr txBox="1"/>
          <p:nvPr/>
        </p:nvSpPr>
        <p:spPr>
          <a:xfrm>
            <a:off x="2177934" y="6172200"/>
            <a:ext cx="1749197" cy="369332"/>
          </a:xfrm>
          <a:prstGeom prst="rect">
            <a:avLst/>
          </a:prstGeom>
          <a:noFill/>
        </p:spPr>
        <p:txBody>
          <a:bodyPr wrap="none" rtlCol="0">
            <a:spAutoFit/>
          </a:bodyPr>
          <a:lstStyle/>
          <a:p>
            <a:r>
              <a:rPr lang="en-US" dirty="0" smtClean="0"/>
              <a:t>Directed Graph</a:t>
            </a:r>
            <a:endParaRPr lang="en-US" dirty="0"/>
          </a:p>
        </p:txBody>
      </p:sp>
      <p:sp>
        <p:nvSpPr>
          <p:cNvPr id="11" name="TextBox 10"/>
          <p:cNvSpPr txBox="1"/>
          <p:nvPr/>
        </p:nvSpPr>
        <p:spPr>
          <a:xfrm>
            <a:off x="5497483" y="6269099"/>
            <a:ext cx="2005677" cy="369332"/>
          </a:xfrm>
          <a:prstGeom prst="rect">
            <a:avLst/>
          </a:prstGeom>
          <a:noFill/>
        </p:spPr>
        <p:txBody>
          <a:bodyPr wrap="none" rtlCol="0">
            <a:spAutoFit/>
          </a:bodyPr>
          <a:lstStyle/>
          <a:p>
            <a:r>
              <a:rPr lang="en-US" dirty="0" smtClean="0"/>
              <a:t>Undirected Graph</a:t>
            </a:r>
            <a:endParaRPr lang="en-US" dirty="0"/>
          </a:p>
        </p:txBody>
      </p:sp>
      <p:sp>
        <p:nvSpPr>
          <p:cNvPr id="12" name="TextBox 11"/>
          <p:cNvSpPr txBox="1"/>
          <p:nvPr/>
        </p:nvSpPr>
        <p:spPr>
          <a:xfrm>
            <a:off x="9146191" y="6316605"/>
            <a:ext cx="1860446" cy="369332"/>
          </a:xfrm>
          <a:prstGeom prst="rect">
            <a:avLst/>
          </a:prstGeom>
          <a:noFill/>
        </p:spPr>
        <p:txBody>
          <a:bodyPr wrap="none" rtlCol="0">
            <a:spAutoFit/>
          </a:bodyPr>
          <a:lstStyle/>
          <a:p>
            <a:r>
              <a:rPr lang="en-US" dirty="0" smtClean="0"/>
              <a:t>Weighted Graph</a:t>
            </a:r>
            <a:endParaRPr lang="en-US" dirty="0"/>
          </a:p>
        </p:txBody>
      </p:sp>
    </p:spTree>
    <p:extLst>
      <p:ext uri="{BB962C8B-B14F-4D97-AF65-F5344CB8AC3E}">
        <p14:creationId xmlns:p14="http://schemas.microsoft.com/office/powerpoint/2010/main" val="261597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 </a:t>
            </a:r>
            <a:r>
              <a:rPr lang="en-US" b="1" dirty="0"/>
              <a:t>Finite </a:t>
            </a:r>
            <a:r>
              <a:rPr lang="en-US" b="1" dirty="0" smtClean="0"/>
              <a:t>Graph: </a:t>
            </a:r>
            <a:r>
              <a:rPr lang="en-US" dirty="0"/>
              <a:t>The graph G=(V, E) is called a finite graph if the number of vertices and edges in the graph is limited in </a:t>
            </a:r>
            <a:r>
              <a:rPr lang="en-US" dirty="0" smtClean="0"/>
              <a:t>number</a:t>
            </a:r>
          </a:p>
          <a:p>
            <a:endParaRPr lang="en-US" dirty="0"/>
          </a:p>
          <a:p>
            <a:endParaRPr lang="en-US" dirty="0" smtClean="0"/>
          </a:p>
          <a:p>
            <a:endParaRPr lang="en-US" dirty="0"/>
          </a:p>
          <a:p>
            <a:r>
              <a:rPr lang="en-US" b="1" dirty="0" smtClean="0"/>
              <a:t>Infinite Graph: </a:t>
            </a:r>
            <a:r>
              <a:rPr lang="en-US" dirty="0"/>
              <a:t>The graph G=(V, E) is called a finite graph if the number of vertices and edges in the graph is interminable.</a:t>
            </a:r>
          </a:p>
          <a:p>
            <a:r>
              <a:rPr lang="en-US" dirty="0"/>
              <a:t/>
            </a:r>
            <a:br>
              <a:rPr lang="en-US" dirty="0"/>
            </a:br>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6656495" y="2436149"/>
            <a:ext cx="2984269" cy="1678651"/>
          </a:xfrm>
          <a:prstGeom prst="rect">
            <a:avLst/>
          </a:prstGeom>
        </p:spPr>
      </p:pic>
      <p:pic>
        <p:nvPicPr>
          <p:cNvPr id="5" name="Picture 4"/>
          <p:cNvPicPr>
            <a:picLocks noChangeAspect="1"/>
          </p:cNvPicPr>
          <p:nvPr/>
        </p:nvPicPr>
        <p:blipFill>
          <a:blip r:embed="rId3"/>
          <a:stretch>
            <a:fillRect/>
          </a:stretch>
        </p:blipFill>
        <p:spPr>
          <a:xfrm>
            <a:off x="6234084" y="4707380"/>
            <a:ext cx="3649286" cy="2052724"/>
          </a:xfrm>
          <a:prstGeom prst="rect">
            <a:avLst/>
          </a:prstGeom>
        </p:spPr>
      </p:pic>
      <p:sp>
        <p:nvSpPr>
          <p:cNvPr id="6" name="Title 1"/>
          <p:cNvSpPr>
            <a:spLocks noGrp="1"/>
          </p:cNvSpPr>
          <p:nvPr>
            <p:ph type="title"/>
          </p:nvPr>
        </p:nvSpPr>
        <p:spPr/>
        <p:txBody>
          <a:bodyPr/>
          <a:lstStyle/>
          <a:p>
            <a:r>
              <a:rPr lang="en-US" dirty="0" smtClean="0"/>
              <a:t>Types of Graph</a:t>
            </a:r>
            <a:endParaRPr lang="en-US" dirty="0"/>
          </a:p>
        </p:txBody>
      </p:sp>
    </p:spTree>
    <p:extLst>
      <p:ext uri="{BB962C8B-B14F-4D97-AF65-F5344CB8AC3E}">
        <p14:creationId xmlns:p14="http://schemas.microsoft.com/office/powerpoint/2010/main" val="12317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Trivial </a:t>
            </a:r>
            <a:r>
              <a:rPr lang="en-US" b="1" dirty="0" smtClean="0"/>
              <a:t>Graph</a:t>
            </a:r>
            <a:r>
              <a:rPr lang="en-US" dirty="0" smtClean="0"/>
              <a:t>: </a:t>
            </a:r>
            <a:r>
              <a:rPr lang="en-US" dirty="0"/>
              <a:t>A graph G= (V, E) is trivial if it contains only a single vertex and no edges</a:t>
            </a:r>
            <a:r>
              <a:rPr lang="en-US" dirty="0" smtClean="0"/>
              <a:t>.</a:t>
            </a:r>
          </a:p>
          <a:p>
            <a:r>
              <a:rPr lang="en-US" b="1" dirty="0"/>
              <a:t>Multi </a:t>
            </a:r>
            <a:r>
              <a:rPr lang="en-US" b="1" dirty="0" smtClean="0"/>
              <a:t>Graph</a:t>
            </a:r>
            <a:r>
              <a:rPr lang="en-US" dirty="0" smtClean="0"/>
              <a:t>: </a:t>
            </a:r>
            <a:r>
              <a:rPr lang="en-US" dirty="0"/>
              <a:t>If there are numerous edges between a pair of vertices in a graph G= (V, E), the graph is referred to as a </a:t>
            </a:r>
            <a:r>
              <a:rPr lang="en-US" dirty="0" err="1"/>
              <a:t>multigraph</a:t>
            </a:r>
            <a:r>
              <a:rPr lang="en-US" dirty="0"/>
              <a:t>. There are no self-loops in a </a:t>
            </a:r>
            <a:r>
              <a:rPr lang="en-US" dirty="0" err="1"/>
              <a:t>Multigraph</a:t>
            </a:r>
            <a:r>
              <a:rPr lang="en-US" dirty="0" smtClean="0"/>
              <a:t>.</a:t>
            </a:r>
          </a:p>
          <a:p>
            <a:r>
              <a:rPr lang="en-US" b="1" dirty="0"/>
              <a:t>Null </a:t>
            </a:r>
            <a:r>
              <a:rPr lang="en-US" b="1" dirty="0" smtClean="0"/>
              <a:t>Graph: </a:t>
            </a:r>
            <a:r>
              <a:rPr lang="en-US" dirty="0" smtClean="0"/>
              <a:t>It's </a:t>
            </a:r>
            <a:r>
              <a:rPr lang="en-US" dirty="0"/>
              <a:t>a reworked version of a trivial graph. If several vertices but no edges connect them, a graph G= (V, E) is a null graph. </a:t>
            </a:r>
          </a:p>
          <a:p>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6865785" y="4539817"/>
            <a:ext cx="4121214" cy="2318183"/>
          </a:xfrm>
          <a:prstGeom prst="rect">
            <a:avLst/>
          </a:prstGeom>
        </p:spPr>
      </p:pic>
      <p:pic>
        <p:nvPicPr>
          <p:cNvPr id="5" name="Picture 4"/>
          <p:cNvPicPr>
            <a:picLocks noChangeAspect="1"/>
          </p:cNvPicPr>
          <p:nvPr/>
        </p:nvPicPr>
        <p:blipFill>
          <a:blip r:embed="rId3"/>
          <a:stretch>
            <a:fillRect/>
          </a:stretch>
        </p:blipFill>
        <p:spPr>
          <a:xfrm>
            <a:off x="1571674" y="4566805"/>
            <a:ext cx="4073236" cy="2291195"/>
          </a:xfrm>
          <a:prstGeom prst="rect">
            <a:avLst/>
          </a:prstGeom>
        </p:spPr>
      </p:pic>
      <p:sp>
        <p:nvSpPr>
          <p:cNvPr id="6" name="Title 1"/>
          <p:cNvSpPr>
            <a:spLocks noGrp="1"/>
          </p:cNvSpPr>
          <p:nvPr>
            <p:ph type="title"/>
          </p:nvPr>
        </p:nvSpPr>
        <p:spPr/>
        <p:txBody>
          <a:bodyPr/>
          <a:lstStyle/>
          <a:p>
            <a:r>
              <a:rPr lang="en-US" dirty="0" smtClean="0"/>
              <a:t>Types of Graph</a:t>
            </a:r>
            <a:endParaRPr lang="en-US" dirty="0"/>
          </a:p>
        </p:txBody>
      </p:sp>
    </p:spTree>
    <p:extLst>
      <p:ext uri="{BB962C8B-B14F-4D97-AF65-F5344CB8AC3E}">
        <p14:creationId xmlns:p14="http://schemas.microsoft.com/office/powerpoint/2010/main" val="25306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Complete </a:t>
            </a:r>
            <a:r>
              <a:rPr lang="en-US" b="1" dirty="0" smtClean="0"/>
              <a:t>Graph</a:t>
            </a:r>
            <a:r>
              <a:rPr lang="en-US" dirty="0" smtClean="0"/>
              <a:t>: Every vertex is directly connected to every other vertex</a:t>
            </a:r>
          </a:p>
          <a:p>
            <a:endParaRPr lang="en-US" dirty="0"/>
          </a:p>
          <a:p>
            <a:endParaRPr lang="en-US" dirty="0" smtClean="0"/>
          </a:p>
          <a:p>
            <a:endParaRPr lang="en-US" dirty="0"/>
          </a:p>
          <a:p>
            <a:endParaRPr lang="en-US" dirty="0" smtClean="0"/>
          </a:p>
          <a:p>
            <a:r>
              <a:rPr lang="en-US" b="1" dirty="0"/>
              <a:t>Connected </a:t>
            </a:r>
            <a:r>
              <a:rPr lang="en-US" b="1" dirty="0" smtClean="0"/>
              <a:t>Graph</a:t>
            </a:r>
            <a:r>
              <a:rPr lang="en-US" dirty="0" smtClean="0"/>
              <a:t>: </a:t>
            </a:r>
            <a:r>
              <a:rPr lang="en-US" dirty="0"/>
              <a:t>If there is a path between one vertex of a graph data structure </a:t>
            </a:r>
            <a:r>
              <a:rPr lang="en-US" dirty="0" smtClean="0"/>
              <a:t>to any </a:t>
            </a:r>
            <a:r>
              <a:rPr lang="en-US" dirty="0"/>
              <a:t>other vertex, the graph is connected.</a:t>
            </a:r>
          </a:p>
          <a:p>
            <a:endParaRPr lang="en-US" dirty="0"/>
          </a:p>
          <a:p>
            <a:endParaRPr lang="en-US" dirty="0"/>
          </a:p>
        </p:txBody>
      </p:sp>
      <p:pic>
        <p:nvPicPr>
          <p:cNvPr id="4" name="Picture 3"/>
          <p:cNvPicPr>
            <a:picLocks noChangeAspect="1"/>
          </p:cNvPicPr>
          <p:nvPr/>
        </p:nvPicPr>
        <p:blipFill>
          <a:blip r:embed="rId2"/>
          <a:stretch>
            <a:fillRect/>
          </a:stretch>
        </p:blipFill>
        <p:spPr>
          <a:xfrm>
            <a:off x="3033838" y="2508750"/>
            <a:ext cx="3133898" cy="1762818"/>
          </a:xfrm>
          <a:prstGeom prst="rect">
            <a:avLst/>
          </a:prstGeom>
        </p:spPr>
      </p:pic>
      <p:sp>
        <p:nvSpPr>
          <p:cNvPr id="5" name="Title 1"/>
          <p:cNvSpPr>
            <a:spLocks noGrp="1"/>
          </p:cNvSpPr>
          <p:nvPr>
            <p:ph type="title"/>
          </p:nvPr>
        </p:nvSpPr>
        <p:spPr/>
        <p:txBody>
          <a:bodyPr/>
          <a:lstStyle/>
          <a:p>
            <a:r>
              <a:rPr lang="en-US" dirty="0" smtClean="0"/>
              <a:t>Types of Graph</a:t>
            </a:r>
            <a:endParaRPr lang="en-US" dirty="0"/>
          </a:p>
        </p:txBody>
      </p:sp>
    </p:spTree>
    <p:extLst>
      <p:ext uri="{BB962C8B-B14F-4D97-AF65-F5344CB8AC3E}">
        <p14:creationId xmlns:p14="http://schemas.microsoft.com/office/powerpoint/2010/main" val="215905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Cyclic </a:t>
            </a:r>
            <a:r>
              <a:rPr lang="en-US" b="1" dirty="0" smtClean="0"/>
              <a:t>Graph</a:t>
            </a:r>
            <a:r>
              <a:rPr lang="en-US" dirty="0" smtClean="0"/>
              <a:t>: </a:t>
            </a:r>
            <a:r>
              <a:rPr lang="en-US" dirty="0"/>
              <a:t>If a graph contains at least one graph cycle, it is considered to be cyclic</a:t>
            </a:r>
            <a:r>
              <a:rPr lang="en-US" dirty="0" smtClean="0"/>
              <a:t>.</a:t>
            </a:r>
          </a:p>
          <a:p>
            <a:pPr marL="0" indent="0">
              <a:buNone/>
            </a:pPr>
            <a:endParaRPr lang="en-US" dirty="0" smtClean="0"/>
          </a:p>
          <a:p>
            <a:endParaRPr lang="en-US" dirty="0"/>
          </a:p>
          <a:p>
            <a:endParaRPr lang="en-US" dirty="0" smtClean="0"/>
          </a:p>
          <a:p>
            <a:pPr marL="0" indent="0">
              <a:buNone/>
            </a:pPr>
            <a:endParaRPr lang="en-US" dirty="0" smtClean="0"/>
          </a:p>
          <a:p>
            <a:r>
              <a:rPr lang="en-US" b="1" dirty="0" smtClean="0"/>
              <a:t>Acyclic Graph </a:t>
            </a:r>
            <a:r>
              <a:rPr lang="en-US" dirty="0" smtClean="0"/>
              <a:t>: </a:t>
            </a:r>
            <a:r>
              <a:rPr lang="en-US" dirty="0"/>
              <a:t>When there are no cycles in a graph, it is called an acyclic graph.</a:t>
            </a:r>
          </a:p>
          <a:p>
            <a:endParaRPr lang="en-US" dirty="0"/>
          </a:p>
        </p:txBody>
      </p:sp>
      <p:pic>
        <p:nvPicPr>
          <p:cNvPr id="4" name="Picture 3"/>
          <p:cNvPicPr>
            <a:picLocks noChangeAspect="1"/>
          </p:cNvPicPr>
          <p:nvPr/>
        </p:nvPicPr>
        <p:blipFill>
          <a:blip r:embed="rId2"/>
          <a:stretch>
            <a:fillRect/>
          </a:stretch>
        </p:blipFill>
        <p:spPr>
          <a:xfrm>
            <a:off x="2685791" y="2556818"/>
            <a:ext cx="3526443" cy="1983624"/>
          </a:xfrm>
          <a:prstGeom prst="rect">
            <a:avLst/>
          </a:prstGeom>
        </p:spPr>
      </p:pic>
      <p:pic>
        <p:nvPicPr>
          <p:cNvPr id="5" name="Picture 4"/>
          <p:cNvPicPr>
            <a:picLocks noChangeAspect="1"/>
          </p:cNvPicPr>
          <p:nvPr/>
        </p:nvPicPr>
        <p:blipFill>
          <a:blip r:embed="rId3"/>
          <a:stretch>
            <a:fillRect/>
          </a:stretch>
        </p:blipFill>
        <p:spPr>
          <a:xfrm>
            <a:off x="2818629" y="5085580"/>
            <a:ext cx="2867891" cy="1613189"/>
          </a:xfrm>
          <a:prstGeom prst="rect">
            <a:avLst/>
          </a:prstGeom>
        </p:spPr>
      </p:pic>
      <p:sp>
        <p:nvSpPr>
          <p:cNvPr id="6" name="Title 1"/>
          <p:cNvSpPr>
            <a:spLocks noGrp="1"/>
          </p:cNvSpPr>
          <p:nvPr>
            <p:ph type="title"/>
          </p:nvPr>
        </p:nvSpPr>
        <p:spPr/>
        <p:txBody>
          <a:bodyPr/>
          <a:lstStyle/>
          <a:p>
            <a:r>
              <a:rPr lang="en-US" dirty="0" smtClean="0"/>
              <a:t>Types of Graph</a:t>
            </a:r>
            <a:endParaRPr lang="en-US" dirty="0"/>
          </a:p>
        </p:txBody>
      </p:sp>
    </p:spTree>
    <p:extLst>
      <p:ext uri="{BB962C8B-B14F-4D97-AF65-F5344CB8AC3E}">
        <p14:creationId xmlns:p14="http://schemas.microsoft.com/office/powerpoint/2010/main" val="149987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Directed Acyclic </a:t>
            </a:r>
            <a:r>
              <a:rPr lang="en-US" b="1" dirty="0" smtClean="0"/>
              <a:t>Graph</a:t>
            </a:r>
            <a:r>
              <a:rPr lang="en-US" dirty="0" smtClean="0"/>
              <a:t>: </a:t>
            </a:r>
            <a:r>
              <a:rPr lang="en-US" dirty="0"/>
              <a:t>It's also known as a directed acyclic graph (DAG), and it's a graph with directed edges but no cycle. It represents the edges using an ordered pair of vertices since it directs the vertices and stores some data.</a:t>
            </a:r>
          </a:p>
          <a:p>
            <a:endParaRPr lang="en-US" dirty="0"/>
          </a:p>
        </p:txBody>
      </p:sp>
      <p:pic>
        <p:nvPicPr>
          <p:cNvPr id="4" name="Picture 3"/>
          <p:cNvPicPr>
            <a:picLocks noChangeAspect="1"/>
          </p:cNvPicPr>
          <p:nvPr/>
        </p:nvPicPr>
        <p:blipFill>
          <a:blip r:embed="rId2"/>
          <a:stretch>
            <a:fillRect/>
          </a:stretch>
        </p:blipFill>
        <p:spPr>
          <a:xfrm>
            <a:off x="1504632" y="3130672"/>
            <a:ext cx="6312218" cy="3550623"/>
          </a:xfrm>
          <a:prstGeom prst="rect">
            <a:avLst/>
          </a:prstGeom>
        </p:spPr>
      </p:pic>
      <p:sp>
        <p:nvSpPr>
          <p:cNvPr id="5" name="Title 1"/>
          <p:cNvSpPr>
            <a:spLocks noGrp="1"/>
          </p:cNvSpPr>
          <p:nvPr>
            <p:ph type="title"/>
          </p:nvPr>
        </p:nvSpPr>
        <p:spPr/>
        <p:txBody>
          <a:bodyPr/>
          <a:lstStyle/>
          <a:p>
            <a:r>
              <a:rPr lang="en-US" dirty="0" smtClean="0"/>
              <a:t>Types of Graph</a:t>
            </a:r>
            <a:endParaRPr lang="en-US" dirty="0"/>
          </a:p>
        </p:txBody>
      </p:sp>
    </p:spTree>
    <p:extLst>
      <p:ext uri="{BB962C8B-B14F-4D97-AF65-F5344CB8AC3E}">
        <p14:creationId xmlns:p14="http://schemas.microsoft.com/office/powerpoint/2010/main" val="152067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err="1" smtClean="0"/>
              <a:t>Subgraph</a:t>
            </a:r>
            <a:r>
              <a:rPr lang="en-US" dirty="0" smtClean="0"/>
              <a:t>: </a:t>
            </a:r>
            <a:r>
              <a:rPr lang="en-US" dirty="0"/>
              <a:t>The vertices and edges of a graph that are subsets of another graph are known as a </a:t>
            </a:r>
            <a:r>
              <a:rPr lang="en-US" dirty="0" err="1"/>
              <a:t>subgraph</a:t>
            </a:r>
            <a:r>
              <a:rPr lang="en-US" dirty="0"/>
              <a:t>.</a:t>
            </a:r>
          </a:p>
          <a:p>
            <a:endParaRPr lang="en-US" dirty="0"/>
          </a:p>
        </p:txBody>
      </p:sp>
      <p:pic>
        <p:nvPicPr>
          <p:cNvPr id="4" name="Picture 3"/>
          <p:cNvPicPr>
            <a:picLocks noChangeAspect="1"/>
          </p:cNvPicPr>
          <p:nvPr/>
        </p:nvPicPr>
        <p:blipFill>
          <a:blip r:embed="rId2"/>
          <a:stretch>
            <a:fillRect/>
          </a:stretch>
        </p:blipFill>
        <p:spPr>
          <a:xfrm>
            <a:off x="2625436" y="3155200"/>
            <a:ext cx="5444836" cy="3062720"/>
          </a:xfrm>
          <a:prstGeom prst="rect">
            <a:avLst/>
          </a:prstGeom>
        </p:spPr>
      </p:pic>
      <p:sp>
        <p:nvSpPr>
          <p:cNvPr id="5" name="Title 1"/>
          <p:cNvSpPr>
            <a:spLocks noGrp="1"/>
          </p:cNvSpPr>
          <p:nvPr>
            <p:ph type="title"/>
          </p:nvPr>
        </p:nvSpPr>
        <p:spPr/>
        <p:txBody>
          <a:bodyPr/>
          <a:lstStyle/>
          <a:p>
            <a:r>
              <a:rPr lang="en-US" dirty="0" smtClean="0"/>
              <a:t>Types of Graph</a:t>
            </a:r>
            <a:endParaRPr lang="en-US" dirty="0"/>
          </a:p>
        </p:txBody>
      </p:sp>
    </p:spTree>
    <p:extLst>
      <p:ext uri="{BB962C8B-B14F-4D97-AF65-F5344CB8AC3E}">
        <p14:creationId xmlns:p14="http://schemas.microsoft.com/office/powerpoint/2010/main" val="340112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t>Disjoint Graph</a:t>
            </a:r>
            <a:r>
              <a:rPr lang="en-US" dirty="0" smtClean="0"/>
              <a:t>: A graph is disjoint if it is not connected </a:t>
            </a:r>
            <a:endParaRPr lang="en-US" dirty="0"/>
          </a:p>
        </p:txBody>
      </p:sp>
      <p:pic>
        <p:nvPicPr>
          <p:cNvPr id="4" name="Picture 3"/>
          <p:cNvPicPr>
            <a:picLocks noChangeAspect="1"/>
          </p:cNvPicPr>
          <p:nvPr/>
        </p:nvPicPr>
        <p:blipFill>
          <a:blip r:embed="rId2"/>
          <a:stretch>
            <a:fillRect/>
          </a:stretch>
        </p:blipFill>
        <p:spPr>
          <a:xfrm>
            <a:off x="2564130" y="2856807"/>
            <a:ext cx="3354070" cy="2504372"/>
          </a:xfrm>
          <a:prstGeom prst="rect">
            <a:avLst/>
          </a:prstGeom>
        </p:spPr>
      </p:pic>
      <p:sp>
        <p:nvSpPr>
          <p:cNvPr id="5" name="Title 1"/>
          <p:cNvSpPr>
            <a:spLocks noGrp="1"/>
          </p:cNvSpPr>
          <p:nvPr>
            <p:ph type="title"/>
          </p:nvPr>
        </p:nvSpPr>
        <p:spPr/>
        <p:txBody>
          <a:bodyPr/>
          <a:lstStyle/>
          <a:p>
            <a:r>
              <a:rPr lang="en-US" dirty="0" smtClean="0"/>
              <a:t>Types of Graph</a:t>
            </a:r>
            <a:endParaRPr lang="en-US" dirty="0"/>
          </a:p>
        </p:txBody>
      </p:sp>
    </p:spTree>
    <p:extLst>
      <p:ext uri="{BB962C8B-B14F-4D97-AF65-F5344CB8AC3E}">
        <p14:creationId xmlns:p14="http://schemas.microsoft.com/office/powerpoint/2010/main" val="62831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Definition</a:t>
            </a:r>
            <a:endParaRPr lang="en-US" dirty="0"/>
          </a:p>
        </p:txBody>
      </p:sp>
      <p:sp>
        <p:nvSpPr>
          <p:cNvPr id="14" name="Content Placeholder 13"/>
          <p:cNvSpPr>
            <a:spLocks noGrp="1"/>
          </p:cNvSpPr>
          <p:nvPr>
            <p:ph idx="1"/>
          </p:nvPr>
        </p:nvSpPr>
        <p:spPr/>
        <p:txBody>
          <a:bodyPr/>
          <a:lstStyle/>
          <a:p>
            <a:r>
              <a:rPr lang="en-US" i="1" dirty="0"/>
              <a:t>A Graph in Data Structure is a non-linear data structure that consists of nodes and edges which connects them</a:t>
            </a:r>
            <a:r>
              <a:rPr lang="en-US" dirty="0" smtClean="0"/>
              <a:t>.</a:t>
            </a:r>
          </a:p>
          <a:p>
            <a:r>
              <a:rPr lang="en-US" dirty="0"/>
              <a:t>A Graph in Data Structure is a collection of nodes that consists of data and are connected to other nodes of the graph.</a:t>
            </a:r>
          </a:p>
        </p:txBody>
      </p:sp>
      <p:pic>
        <p:nvPicPr>
          <p:cNvPr id="5" name="Picture 4"/>
          <p:cNvPicPr>
            <a:picLocks noChangeAspect="1"/>
          </p:cNvPicPr>
          <p:nvPr/>
        </p:nvPicPr>
        <p:blipFill>
          <a:blip r:embed="rId2"/>
          <a:stretch>
            <a:fillRect/>
          </a:stretch>
        </p:blipFill>
        <p:spPr>
          <a:xfrm>
            <a:off x="3480263" y="3488266"/>
            <a:ext cx="5229955" cy="3288917"/>
          </a:xfrm>
          <a:prstGeom prst="rect">
            <a:avLst/>
          </a:prstGeom>
        </p:spPr>
      </p:pic>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Representation</a:t>
            </a:r>
            <a:endParaRPr lang="en-US" dirty="0"/>
          </a:p>
        </p:txBody>
      </p:sp>
      <p:sp>
        <p:nvSpPr>
          <p:cNvPr id="3" name="Content Placeholder 2"/>
          <p:cNvSpPr>
            <a:spLocks noGrp="1"/>
          </p:cNvSpPr>
          <p:nvPr>
            <p:ph idx="1"/>
          </p:nvPr>
        </p:nvSpPr>
        <p:spPr/>
        <p:txBody>
          <a:bodyPr>
            <a:normAutofit/>
          </a:bodyPr>
          <a:lstStyle/>
          <a:p>
            <a:r>
              <a:rPr lang="en-US" sz="2800" dirty="0"/>
              <a:t>In graph data structure, a graph representation is a technique to store graph into the memory of computer. </a:t>
            </a:r>
            <a:endParaRPr lang="en-US" sz="2800" dirty="0" smtClean="0"/>
          </a:p>
          <a:p>
            <a:r>
              <a:rPr lang="en-US" sz="2800" dirty="0" smtClean="0"/>
              <a:t>There are 2 ways</a:t>
            </a:r>
          </a:p>
          <a:p>
            <a:pPr lvl="1"/>
            <a:r>
              <a:rPr lang="en-US" sz="2800" dirty="0" smtClean="0"/>
              <a:t>Adjacency Matrix</a:t>
            </a:r>
          </a:p>
          <a:p>
            <a:pPr lvl="1"/>
            <a:r>
              <a:rPr lang="en-US" sz="2800" dirty="0" smtClean="0"/>
              <a:t>Adjacency List</a:t>
            </a:r>
            <a:endParaRPr lang="en-US" sz="2800" dirty="0"/>
          </a:p>
        </p:txBody>
      </p:sp>
    </p:spTree>
    <p:extLst>
      <p:ext uri="{BB962C8B-B14F-4D97-AF65-F5344CB8AC3E}">
        <p14:creationId xmlns:p14="http://schemas.microsoft.com/office/powerpoint/2010/main" val="4084926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Adjacency </a:t>
            </a:r>
            <a:r>
              <a:rPr lang="en-US" b="1" dirty="0" smtClean="0"/>
              <a:t>Matrix</a:t>
            </a:r>
            <a:endParaRPr lang="en-US" dirty="0"/>
          </a:p>
        </p:txBody>
      </p:sp>
      <p:sp>
        <p:nvSpPr>
          <p:cNvPr id="3" name="Content Placeholder 2"/>
          <p:cNvSpPr>
            <a:spLocks noGrp="1"/>
          </p:cNvSpPr>
          <p:nvPr>
            <p:ph idx="1"/>
          </p:nvPr>
        </p:nvSpPr>
        <p:spPr/>
        <p:txBody>
          <a:bodyPr/>
          <a:lstStyle/>
          <a:p>
            <a:r>
              <a:rPr lang="en-US" dirty="0"/>
              <a:t>An Adjacency Matrix is a 2D array of size </a:t>
            </a:r>
            <a:r>
              <a:rPr lang="en-US" b="1" dirty="0"/>
              <a:t>V x V</a:t>
            </a:r>
            <a:r>
              <a:rPr lang="en-US" dirty="0"/>
              <a:t> where V is the number of nodes in a graph. </a:t>
            </a:r>
            <a:endParaRPr lang="en-US" dirty="0" smtClean="0"/>
          </a:p>
          <a:p>
            <a:r>
              <a:rPr lang="en-US" dirty="0"/>
              <a:t>It is used to represent a "finite graph", with 0's and 1's</a:t>
            </a:r>
            <a:r>
              <a:rPr lang="en-US" dirty="0" smtClean="0"/>
              <a:t>.</a:t>
            </a:r>
          </a:p>
          <a:p>
            <a:r>
              <a:rPr lang="en-US" dirty="0"/>
              <a:t>The elements of the matrix indicates whether pairs of vertices are adjacent or not in the </a:t>
            </a:r>
            <a:r>
              <a:rPr lang="en-US" dirty="0" smtClean="0"/>
              <a:t>graph</a:t>
            </a:r>
          </a:p>
          <a:p>
            <a:r>
              <a:rPr lang="en-US" dirty="0"/>
              <a:t>Each cell in the above matrix is represented as </a:t>
            </a:r>
            <a:r>
              <a:rPr lang="en-US" dirty="0" err="1"/>
              <a:t>Aij</a:t>
            </a:r>
            <a:r>
              <a:rPr lang="en-US" dirty="0"/>
              <a:t>, where </a:t>
            </a:r>
            <a:r>
              <a:rPr lang="en-US" dirty="0" err="1"/>
              <a:t>i</a:t>
            </a:r>
            <a:r>
              <a:rPr lang="en-US" dirty="0"/>
              <a:t> and j are nodes. The value of </a:t>
            </a:r>
            <a:r>
              <a:rPr lang="en-US" dirty="0" err="1"/>
              <a:t>Aij</a:t>
            </a:r>
            <a:r>
              <a:rPr lang="en-US" dirty="0"/>
              <a:t> is either 1 or 0 depending on whether there is an edge from vertex </a:t>
            </a:r>
            <a:r>
              <a:rPr lang="en-US" dirty="0" err="1"/>
              <a:t>i</a:t>
            </a:r>
            <a:r>
              <a:rPr lang="en-US" dirty="0"/>
              <a:t> to vertex j. If there is a node then, </a:t>
            </a:r>
            <a:r>
              <a:rPr lang="en-US" dirty="0" err="1"/>
              <a:t>Aij</a:t>
            </a:r>
            <a:r>
              <a:rPr lang="en-US" dirty="0"/>
              <a:t>= 1, otherwise </a:t>
            </a:r>
            <a:r>
              <a:rPr lang="en-US" dirty="0" err="1"/>
              <a:t>Aij</a:t>
            </a:r>
            <a:r>
              <a:rPr lang="en-US" dirty="0"/>
              <a:t>= 0</a:t>
            </a:r>
          </a:p>
          <a:p>
            <a:endParaRPr lang="en-US" dirty="0"/>
          </a:p>
        </p:txBody>
      </p:sp>
    </p:spTree>
    <p:extLst>
      <p:ext uri="{BB962C8B-B14F-4D97-AF65-F5344CB8AC3E}">
        <p14:creationId xmlns:p14="http://schemas.microsoft.com/office/powerpoint/2010/main" val="332617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adjacency Matrix for a </a:t>
            </a:r>
            <a:r>
              <a:rPr lang="en-US" b="1" dirty="0"/>
              <a:t>directed graph</a:t>
            </a:r>
            <a:r>
              <a:rPr lang="en-US" dirty="0"/>
              <a:t> also follows the same </a:t>
            </a:r>
            <a:r>
              <a:rPr lang="en-US" dirty="0" smtClean="0"/>
              <a:t>conventions</a:t>
            </a:r>
          </a:p>
          <a:p>
            <a:r>
              <a:rPr lang="en-US" dirty="0"/>
              <a:t> there is a '1' in the matrix if there is an edge pointing from one node to another, say from node A to node B. But vice versa may not be applicable. </a:t>
            </a:r>
          </a:p>
        </p:txBody>
      </p:sp>
      <p:pic>
        <p:nvPicPr>
          <p:cNvPr id="4" name="Picture 3"/>
          <p:cNvPicPr>
            <a:picLocks noChangeAspect="1"/>
          </p:cNvPicPr>
          <p:nvPr/>
        </p:nvPicPr>
        <p:blipFill>
          <a:blip r:embed="rId2"/>
          <a:stretch>
            <a:fillRect/>
          </a:stretch>
        </p:blipFill>
        <p:spPr>
          <a:xfrm>
            <a:off x="1284889" y="3211036"/>
            <a:ext cx="4443042" cy="3545750"/>
          </a:xfrm>
          <a:prstGeom prst="rect">
            <a:avLst/>
          </a:prstGeom>
        </p:spPr>
      </p:pic>
      <p:pic>
        <p:nvPicPr>
          <p:cNvPr id="5" name="Picture 4"/>
          <p:cNvPicPr>
            <a:picLocks noChangeAspect="1"/>
          </p:cNvPicPr>
          <p:nvPr/>
        </p:nvPicPr>
        <p:blipFill>
          <a:blip r:embed="rId3"/>
          <a:stretch>
            <a:fillRect/>
          </a:stretch>
        </p:blipFill>
        <p:spPr>
          <a:xfrm>
            <a:off x="6347636" y="3273382"/>
            <a:ext cx="4246464" cy="3483404"/>
          </a:xfrm>
          <a:prstGeom prst="rect">
            <a:avLst/>
          </a:prstGeom>
        </p:spPr>
      </p:pic>
      <p:sp>
        <p:nvSpPr>
          <p:cNvPr id="6" name="Title 1"/>
          <p:cNvSpPr txBox="1">
            <a:spLocks/>
          </p:cNvSpPr>
          <p:nvPr/>
        </p:nvSpPr>
        <p:spPr>
          <a:xfrm>
            <a:off x="1355319" y="436576"/>
            <a:ext cx="978408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r>
              <a:rPr lang="en-US" b="1" smtClean="0"/>
              <a:t>Adjacency Matrix</a:t>
            </a:r>
            <a:endParaRPr lang="en-US" dirty="0"/>
          </a:p>
        </p:txBody>
      </p:sp>
    </p:spTree>
    <p:extLst>
      <p:ext uri="{BB962C8B-B14F-4D97-AF65-F5344CB8AC3E}">
        <p14:creationId xmlns:p14="http://schemas.microsoft.com/office/powerpoint/2010/main" val="383880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Advantages of using Adjacency Matrix</a:t>
            </a:r>
            <a:endParaRPr lang="en-US" sz="3600" dirty="0"/>
          </a:p>
        </p:txBody>
      </p:sp>
      <p:pic>
        <p:nvPicPr>
          <p:cNvPr id="5" name="Content Placeholder 4"/>
          <p:cNvPicPr>
            <a:picLocks noGrp="1" noChangeAspect="1"/>
          </p:cNvPicPr>
          <p:nvPr>
            <p:ph idx="1"/>
          </p:nvPr>
        </p:nvPicPr>
        <p:blipFill>
          <a:blip r:embed="rId2"/>
          <a:stretch>
            <a:fillRect/>
          </a:stretch>
        </p:blipFill>
        <p:spPr>
          <a:xfrm>
            <a:off x="2525004" y="2011363"/>
            <a:ext cx="7140404" cy="4206875"/>
          </a:xfrm>
          <a:prstGeom prst="rect">
            <a:avLst/>
          </a:prstGeom>
        </p:spPr>
      </p:pic>
    </p:spTree>
    <p:extLst>
      <p:ext uri="{BB962C8B-B14F-4D97-AF65-F5344CB8AC3E}">
        <p14:creationId xmlns:p14="http://schemas.microsoft.com/office/powerpoint/2010/main" val="373575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Disadvantages </a:t>
            </a:r>
            <a:r>
              <a:rPr lang="en-US" sz="3600" dirty="0"/>
              <a:t>of using Adjacency Matrix</a:t>
            </a:r>
            <a:r>
              <a:rPr lang="en-US" sz="3600" dirty="0" smtClean="0"/>
              <a:t> </a:t>
            </a:r>
            <a:endParaRPr lang="en-US" sz="3600" dirty="0"/>
          </a:p>
        </p:txBody>
      </p:sp>
      <p:pic>
        <p:nvPicPr>
          <p:cNvPr id="4" name="Content Placeholder 3"/>
          <p:cNvPicPr>
            <a:picLocks noGrp="1" noChangeAspect="1"/>
          </p:cNvPicPr>
          <p:nvPr>
            <p:ph idx="1"/>
          </p:nvPr>
        </p:nvPicPr>
        <p:blipFill>
          <a:blip r:embed="rId2"/>
          <a:stretch>
            <a:fillRect/>
          </a:stretch>
        </p:blipFill>
        <p:spPr>
          <a:xfrm>
            <a:off x="1462305" y="2288777"/>
            <a:ext cx="5456501" cy="1645029"/>
          </a:xfrm>
          <a:prstGeom prst="rect">
            <a:avLst/>
          </a:prstGeom>
        </p:spPr>
      </p:pic>
    </p:spTree>
    <p:extLst>
      <p:ext uri="{BB962C8B-B14F-4D97-AF65-F5344CB8AC3E}">
        <p14:creationId xmlns:p14="http://schemas.microsoft.com/office/powerpoint/2010/main" val="145840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rtl="0">
              <a:lnSpc>
                <a:spcPct val="90000"/>
              </a:lnSpc>
              <a:spcBef>
                <a:spcPct val="0"/>
              </a:spcBef>
            </a:pPr>
            <a:r>
              <a:rPr lang="en-US" dirty="0" smtClean="0"/>
              <a:t/>
            </a:r>
            <a:br>
              <a:rPr lang="en-US" dirty="0" smtClean="0"/>
            </a:br>
            <a:r>
              <a:rPr lang="en-US" sz="2800" b="1" kern="1200" dirty="0">
                <a:solidFill>
                  <a:schemeClr val="tx1"/>
                </a:solidFill>
                <a:latin typeface="+mj-lt"/>
                <a:ea typeface="+mj-ea"/>
                <a:cs typeface="+mj-cs"/>
              </a:rPr>
              <a:t>Adjacency List</a:t>
            </a:r>
          </a:p>
        </p:txBody>
      </p:sp>
      <p:sp>
        <p:nvSpPr>
          <p:cNvPr id="3" name="Content Placeholder 2"/>
          <p:cNvSpPr>
            <a:spLocks noGrp="1"/>
          </p:cNvSpPr>
          <p:nvPr>
            <p:ph idx="1"/>
          </p:nvPr>
        </p:nvSpPr>
        <p:spPr/>
        <p:txBody>
          <a:bodyPr/>
          <a:lstStyle/>
          <a:p>
            <a:r>
              <a:rPr lang="en-US" dirty="0"/>
              <a:t>An adjacency list represents a graph as an </a:t>
            </a:r>
            <a:r>
              <a:rPr lang="en-US" b="1" dirty="0"/>
              <a:t>array of linked lists</a:t>
            </a:r>
            <a:r>
              <a:rPr lang="en-US" dirty="0"/>
              <a:t>.</a:t>
            </a:r>
          </a:p>
          <a:p>
            <a:r>
              <a:rPr lang="en-US" dirty="0"/>
              <a:t>The </a:t>
            </a:r>
            <a:r>
              <a:rPr lang="en-US" b="1" dirty="0"/>
              <a:t>index</a:t>
            </a:r>
            <a:r>
              <a:rPr lang="en-US" dirty="0"/>
              <a:t> of the array represents a node.</a:t>
            </a:r>
          </a:p>
          <a:p>
            <a:r>
              <a:rPr lang="en-US" dirty="0"/>
              <a:t>Each element in the </a:t>
            </a:r>
            <a:r>
              <a:rPr lang="en-US" b="1" dirty="0"/>
              <a:t>linked list</a:t>
            </a:r>
            <a:r>
              <a:rPr lang="en-US" dirty="0"/>
              <a:t> represents the nodes that are connected to that node by an edge.</a:t>
            </a:r>
          </a:p>
          <a:p>
            <a:endParaRPr lang="en-US" dirty="0"/>
          </a:p>
        </p:txBody>
      </p:sp>
      <p:pic>
        <p:nvPicPr>
          <p:cNvPr id="4" name="Picture 3"/>
          <p:cNvPicPr>
            <a:picLocks noChangeAspect="1"/>
          </p:cNvPicPr>
          <p:nvPr/>
        </p:nvPicPr>
        <p:blipFill>
          <a:blip r:embed="rId2"/>
          <a:stretch>
            <a:fillRect/>
          </a:stretch>
        </p:blipFill>
        <p:spPr>
          <a:xfrm>
            <a:off x="1104900" y="3886200"/>
            <a:ext cx="3217718" cy="2148840"/>
          </a:xfrm>
          <a:prstGeom prst="rect">
            <a:avLst/>
          </a:prstGeom>
        </p:spPr>
      </p:pic>
      <p:pic>
        <p:nvPicPr>
          <p:cNvPr id="5" name="Picture 4"/>
          <p:cNvPicPr>
            <a:picLocks noChangeAspect="1"/>
          </p:cNvPicPr>
          <p:nvPr/>
        </p:nvPicPr>
        <p:blipFill>
          <a:blip r:embed="rId3"/>
          <a:stretch>
            <a:fillRect/>
          </a:stretch>
        </p:blipFill>
        <p:spPr>
          <a:xfrm>
            <a:off x="5763837" y="3886200"/>
            <a:ext cx="3882043" cy="2148840"/>
          </a:xfrm>
          <a:prstGeom prst="rect">
            <a:avLst/>
          </a:prstGeom>
        </p:spPr>
      </p:pic>
      <p:sp>
        <p:nvSpPr>
          <p:cNvPr id="6" name="Title 1"/>
          <p:cNvSpPr txBox="1">
            <a:spLocks/>
          </p:cNvSpPr>
          <p:nvPr/>
        </p:nvSpPr>
        <p:spPr>
          <a:xfrm>
            <a:off x="1104900" y="320040"/>
            <a:ext cx="978408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r>
              <a:rPr lang="en-US" b="1" dirty="0" smtClean="0"/>
              <a:t>Adjacency LIST</a:t>
            </a:r>
            <a:endParaRPr lang="en-US" dirty="0"/>
          </a:p>
        </p:txBody>
      </p:sp>
    </p:spTree>
    <p:extLst>
      <p:ext uri="{BB962C8B-B14F-4D97-AF65-F5344CB8AC3E}">
        <p14:creationId xmlns:p14="http://schemas.microsoft.com/office/powerpoint/2010/main" val="337080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using Adjacency List</a:t>
            </a:r>
            <a:endParaRPr lang="en-US" dirty="0"/>
          </a:p>
        </p:txBody>
      </p:sp>
      <p:pic>
        <p:nvPicPr>
          <p:cNvPr id="4" name="Content Placeholder 3"/>
          <p:cNvPicPr>
            <a:picLocks noGrp="1" noChangeAspect="1"/>
          </p:cNvPicPr>
          <p:nvPr>
            <p:ph idx="1"/>
          </p:nvPr>
        </p:nvPicPr>
        <p:blipFill>
          <a:blip r:embed="rId2"/>
          <a:stretch>
            <a:fillRect/>
          </a:stretch>
        </p:blipFill>
        <p:spPr>
          <a:xfrm>
            <a:off x="1305252" y="1991206"/>
            <a:ext cx="8169187" cy="4572000"/>
          </a:xfrm>
          <a:prstGeom prst="rect">
            <a:avLst/>
          </a:prstGeom>
        </p:spPr>
      </p:pic>
    </p:spTree>
    <p:extLst>
      <p:ext uri="{BB962C8B-B14F-4D97-AF65-F5344CB8AC3E}">
        <p14:creationId xmlns:p14="http://schemas.microsoft.com/office/powerpoint/2010/main" val="295131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 as a Graph</a:t>
            </a:r>
            <a:endParaRPr lang="en-US" dirty="0"/>
          </a:p>
        </p:txBody>
      </p:sp>
      <p:pic>
        <p:nvPicPr>
          <p:cNvPr id="4" name="Content Placeholder 3"/>
          <p:cNvPicPr>
            <a:picLocks noGrp="1" noChangeAspect="1"/>
          </p:cNvPicPr>
          <p:nvPr>
            <p:ph idx="1"/>
          </p:nvPr>
        </p:nvPicPr>
        <p:blipFill>
          <a:blip r:embed="rId2"/>
          <a:stretch>
            <a:fillRect/>
          </a:stretch>
        </p:blipFill>
        <p:spPr>
          <a:xfrm>
            <a:off x="1603601" y="2239963"/>
            <a:ext cx="8830810" cy="4206875"/>
          </a:xfrm>
          <a:prstGeom prst="rect">
            <a:avLst/>
          </a:prstGeom>
        </p:spPr>
      </p:pic>
    </p:spTree>
    <p:extLst>
      <p:ext uri="{BB962C8B-B14F-4D97-AF65-F5344CB8AC3E}">
        <p14:creationId xmlns:p14="http://schemas.microsoft.com/office/powerpoint/2010/main" val="4117947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Graph Traversal</a:t>
            </a:r>
            <a:endParaRPr lang="en-US" dirty="0"/>
          </a:p>
        </p:txBody>
      </p:sp>
      <p:sp>
        <p:nvSpPr>
          <p:cNvPr id="3" name="Content Placeholder 2"/>
          <p:cNvSpPr>
            <a:spLocks noGrp="1"/>
          </p:cNvSpPr>
          <p:nvPr>
            <p:ph idx="1"/>
          </p:nvPr>
        </p:nvSpPr>
        <p:spPr/>
        <p:txBody>
          <a:bodyPr/>
          <a:lstStyle/>
          <a:p>
            <a:pPr fontAlgn="base"/>
            <a:r>
              <a:rPr lang="en-US" dirty="0"/>
              <a:t>Traversing a graph means visiting each vertex in a graph.</a:t>
            </a:r>
          </a:p>
          <a:p>
            <a:pPr fontAlgn="base"/>
            <a:r>
              <a:rPr lang="en-US" dirty="0"/>
              <a:t>Since a graph can contain cycles it might be possible that single vertex can be visited twice and can reduce the efficiency. </a:t>
            </a:r>
            <a:endParaRPr lang="en-US" dirty="0" smtClean="0"/>
          </a:p>
          <a:p>
            <a:pPr fontAlgn="base"/>
            <a:r>
              <a:rPr lang="en-US" dirty="0"/>
              <a:t>So it is very important to traverse the graph in such a way that each vertex must be visited only once</a:t>
            </a:r>
            <a:r>
              <a:rPr lang="en-US" dirty="0" smtClean="0"/>
              <a:t>.</a:t>
            </a:r>
          </a:p>
          <a:p>
            <a:pPr fontAlgn="base"/>
            <a:r>
              <a:rPr lang="en-US" dirty="0"/>
              <a:t>Two techniques are proposed for such kind of graph traversal.</a:t>
            </a:r>
            <a:endParaRPr lang="en-US" sz="2400" dirty="0"/>
          </a:p>
          <a:p>
            <a:pPr lvl="1" fontAlgn="base"/>
            <a:r>
              <a:rPr lang="en-US" dirty="0"/>
              <a:t>DFS (Depth First Search)</a:t>
            </a:r>
            <a:endParaRPr lang="en-US" sz="1800" dirty="0"/>
          </a:p>
          <a:p>
            <a:pPr lvl="1" fontAlgn="base"/>
            <a:r>
              <a:rPr lang="en-US" dirty="0"/>
              <a:t>BFS (Breadth First Search) </a:t>
            </a:r>
            <a:endParaRPr lang="en-US" sz="1800" dirty="0"/>
          </a:p>
          <a:p>
            <a:pPr fontAlgn="base"/>
            <a:endParaRPr lang="en-US" dirty="0"/>
          </a:p>
          <a:p>
            <a:pPr fontAlgn="base"/>
            <a:endParaRPr lang="en-US" dirty="0"/>
          </a:p>
          <a:p>
            <a:endParaRPr lang="en-US" dirty="0"/>
          </a:p>
        </p:txBody>
      </p:sp>
      <p:sp>
        <p:nvSpPr>
          <p:cNvPr id="5" name="Rectangle 4"/>
          <p:cNvSpPr/>
          <p:nvPr/>
        </p:nvSpPr>
        <p:spPr>
          <a:xfrm>
            <a:off x="5971607" y="3244334"/>
            <a:ext cx="248786" cy="369332"/>
          </a:xfrm>
          <a:prstGeom prst="rect">
            <a:avLst/>
          </a:prstGeom>
        </p:spPr>
        <p:txBody>
          <a:bodyPr wrap="none">
            <a:spAutoFit/>
          </a:bodyPr>
          <a:lstStyle/>
          <a:p>
            <a:r>
              <a:rPr lang="en-US" dirty="0"/>
              <a:t> </a:t>
            </a:r>
          </a:p>
        </p:txBody>
      </p:sp>
      <p:pic>
        <p:nvPicPr>
          <p:cNvPr id="11" name="Picture 2" descr="https://lh7-us.googleusercontent.com/zoAUrhaL2Wb9dyPNhTLzO3vA2OIGq_rWZWvdAbPVfE72v_O2zuRh2XpD2bZcvntmFzBu71-oOAp5bJ7TNZfItM8xb_RXqxjIV1pglf2SeM36H8ssjTbsU9zq_4B7iDs6ewKWL_l1Qij_PUs_KxYQ7g=s20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6032" y="4484964"/>
            <a:ext cx="3776484" cy="229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925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DFS (Depth First Search)</a:t>
            </a:r>
            <a:endParaRPr lang="en-US" dirty="0"/>
          </a:p>
        </p:txBody>
      </p:sp>
      <p:sp>
        <p:nvSpPr>
          <p:cNvPr id="4" name="Content Placeholder 3"/>
          <p:cNvSpPr>
            <a:spLocks noGrp="1"/>
          </p:cNvSpPr>
          <p:nvPr>
            <p:ph idx="1"/>
          </p:nvPr>
        </p:nvSpPr>
        <p:spPr/>
        <p:txBody>
          <a:bodyPr/>
          <a:lstStyle/>
          <a:p>
            <a:pPr fontAlgn="base"/>
            <a:r>
              <a:rPr lang="en-US" dirty="0"/>
              <a:t>R</a:t>
            </a:r>
            <a:r>
              <a:rPr lang="en-US" dirty="0" smtClean="0"/>
              <a:t>ecursive </a:t>
            </a:r>
            <a:r>
              <a:rPr lang="en-US" dirty="0"/>
              <a:t>algorithm to search (Traverse) all the vertices of a tree data structure or a graph.</a:t>
            </a:r>
          </a:p>
          <a:p>
            <a:pPr fontAlgn="base"/>
            <a:r>
              <a:rPr lang="en-US" dirty="0"/>
              <a:t>Because of the recursive nature, stack data structure can be used to implement the DFS </a:t>
            </a:r>
            <a:r>
              <a:rPr lang="en-US" dirty="0" smtClean="0"/>
              <a:t>algorithm</a:t>
            </a:r>
          </a:p>
          <a:p>
            <a:r>
              <a:rPr lang="en-US" dirty="0"/>
              <a:t>A standard DFS implementation puts each vertex of the graph into one of two categories:</a:t>
            </a:r>
          </a:p>
          <a:p>
            <a:pPr lvl="1"/>
            <a:r>
              <a:rPr lang="en-US" dirty="0"/>
              <a:t>Visited</a:t>
            </a:r>
          </a:p>
          <a:p>
            <a:pPr lvl="1"/>
            <a:r>
              <a:rPr lang="en-US" dirty="0"/>
              <a:t>Not Visited</a:t>
            </a:r>
          </a:p>
          <a:p>
            <a:pPr fontAlgn="base"/>
            <a:r>
              <a:rPr lang="en-US" dirty="0"/>
              <a:t>The purpose of the algorithm is to mark each vertex as visited while avoiding cycles.</a:t>
            </a:r>
          </a:p>
          <a:p>
            <a:endParaRPr lang="en-US" dirty="0"/>
          </a:p>
        </p:txBody>
      </p:sp>
    </p:spTree>
    <p:extLst>
      <p:ext uri="{BB962C8B-B14F-4D97-AF65-F5344CB8AC3E}">
        <p14:creationId xmlns:p14="http://schemas.microsoft.com/office/powerpoint/2010/main" val="371286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Terminologies</a:t>
            </a:r>
            <a:endParaRPr lang="en-US" dirty="0"/>
          </a:p>
        </p:txBody>
      </p:sp>
      <p:sp>
        <p:nvSpPr>
          <p:cNvPr id="3" name="Content Placeholder 2"/>
          <p:cNvSpPr>
            <a:spLocks noGrp="1"/>
          </p:cNvSpPr>
          <p:nvPr>
            <p:ph idx="1"/>
          </p:nvPr>
        </p:nvSpPr>
        <p:spPr/>
        <p:txBody>
          <a:bodyPr/>
          <a:lstStyle/>
          <a:p>
            <a:r>
              <a:rPr lang="en-US" b="1" dirty="0"/>
              <a:t> </a:t>
            </a:r>
            <a:r>
              <a:rPr lang="en-US" b="1" dirty="0" smtClean="0"/>
              <a:t>Nodes/Vertices: </a:t>
            </a:r>
          </a:p>
          <a:p>
            <a:pPr lvl="1"/>
            <a:r>
              <a:rPr lang="en-US" b="1" dirty="0" smtClean="0"/>
              <a:t> </a:t>
            </a:r>
            <a:r>
              <a:rPr lang="en-US" dirty="0"/>
              <a:t>Vertices are the fundamental units of the </a:t>
            </a:r>
            <a:r>
              <a:rPr lang="en-US" dirty="0" smtClean="0"/>
              <a:t>graph. </a:t>
            </a:r>
          </a:p>
          <a:p>
            <a:pPr lvl="1"/>
            <a:r>
              <a:rPr lang="en-US" dirty="0"/>
              <a:t> Every node/vertex can be labeled or </a:t>
            </a:r>
            <a:r>
              <a:rPr lang="en-US" dirty="0" err="1" smtClean="0"/>
              <a:t>unlabelled</a:t>
            </a:r>
            <a:r>
              <a:rPr lang="en-US" dirty="0" smtClean="0"/>
              <a:t>.</a:t>
            </a:r>
          </a:p>
          <a:p>
            <a:pPr lvl="1"/>
            <a:r>
              <a:rPr lang="en-US" dirty="0" smtClean="0"/>
              <a:t>A </a:t>
            </a:r>
            <a:r>
              <a:rPr lang="en-US" dirty="0"/>
              <a:t>node can represent anything such as any location, port, houses, buildings, landmarks, etc</a:t>
            </a:r>
            <a:r>
              <a:rPr lang="en-US" dirty="0" smtClean="0"/>
              <a:t>.</a:t>
            </a:r>
          </a:p>
          <a:p>
            <a:pPr marL="0" indent="0">
              <a:buNone/>
            </a:pPr>
            <a:endParaRPr lang="en-US" b="1" dirty="0"/>
          </a:p>
        </p:txBody>
      </p:sp>
      <p:pic>
        <p:nvPicPr>
          <p:cNvPr id="5" name="Picture 4"/>
          <p:cNvPicPr>
            <a:picLocks noChangeAspect="1"/>
          </p:cNvPicPr>
          <p:nvPr/>
        </p:nvPicPr>
        <p:blipFill>
          <a:blip r:embed="rId2"/>
          <a:stretch>
            <a:fillRect/>
          </a:stretch>
        </p:blipFill>
        <p:spPr>
          <a:xfrm>
            <a:off x="3778715" y="4114800"/>
            <a:ext cx="4465510" cy="2137125"/>
          </a:xfrm>
          <a:prstGeom prst="rect">
            <a:avLst/>
          </a:prstGeom>
        </p:spPr>
      </p:pic>
    </p:spTree>
    <p:extLst>
      <p:ext uri="{BB962C8B-B14F-4D97-AF65-F5344CB8AC3E}">
        <p14:creationId xmlns:p14="http://schemas.microsoft.com/office/powerpoint/2010/main" val="331338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DFS </a:t>
            </a:r>
            <a:r>
              <a:rPr lang="en-US" b="1" dirty="0" smtClean="0"/>
              <a:t>Traversal</a:t>
            </a:r>
            <a:endParaRPr lang="en-US" dirty="0"/>
          </a:p>
        </p:txBody>
      </p:sp>
      <p:sp>
        <p:nvSpPr>
          <p:cNvPr id="3" name="Content Placeholder 2"/>
          <p:cNvSpPr>
            <a:spLocks noGrp="1"/>
          </p:cNvSpPr>
          <p:nvPr>
            <p:ph idx="1"/>
          </p:nvPr>
        </p:nvSpPr>
        <p:spPr/>
        <p:txBody>
          <a:bodyPr>
            <a:normAutofit/>
          </a:bodyPr>
          <a:lstStyle/>
          <a:p>
            <a:r>
              <a:rPr lang="en-US" dirty="0"/>
              <a:t>Step 1: SET STATUS = 1 (ready state) for each node in </a:t>
            </a:r>
            <a:r>
              <a:rPr lang="en-US" dirty="0" smtClean="0"/>
              <a:t>G</a:t>
            </a:r>
            <a:endParaRPr lang="en-US" dirty="0"/>
          </a:p>
          <a:p>
            <a:r>
              <a:rPr lang="en-US" dirty="0"/>
              <a:t>Step 2: Push the starting node A on the stack and set its STATUS = 2 (waiting state</a:t>
            </a:r>
            <a:r>
              <a:rPr lang="en-US" dirty="0" smtClean="0"/>
              <a:t>)</a:t>
            </a:r>
            <a:endParaRPr lang="en-US" dirty="0"/>
          </a:p>
          <a:p>
            <a:r>
              <a:rPr lang="en-US" dirty="0"/>
              <a:t>Step 3: Repeat Steps 4 and 5 until STACK is </a:t>
            </a:r>
            <a:r>
              <a:rPr lang="en-US" dirty="0" smtClean="0"/>
              <a:t>empty</a:t>
            </a:r>
            <a:endParaRPr lang="en-US" dirty="0"/>
          </a:p>
          <a:p>
            <a:pPr lvl="1"/>
            <a:r>
              <a:rPr lang="en-US" dirty="0"/>
              <a:t>Step 4: Pop the top node N. Process it and set its STATUS = 3 (processed state</a:t>
            </a:r>
            <a:r>
              <a:rPr lang="en-US" dirty="0" smtClean="0"/>
              <a:t>)</a:t>
            </a:r>
            <a:endParaRPr lang="en-US" dirty="0"/>
          </a:p>
          <a:p>
            <a:pPr lvl="1"/>
            <a:r>
              <a:rPr lang="en-US" dirty="0"/>
              <a:t>Step 5: Push on the stack all the neighbors of N that are in the ready state (whose STATUS = 1) and set their STATUS = 2 (waiting state</a:t>
            </a:r>
            <a:r>
              <a:rPr lang="en-US" dirty="0" smtClean="0"/>
              <a:t>)</a:t>
            </a:r>
            <a:endParaRPr lang="en-US" dirty="0"/>
          </a:p>
          <a:p>
            <a:r>
              <a:rPr lang="en-US" dirty="0"/>
              <a:t>[END OF LOOP</a:t>
            </a:r>
            <a:r>
              <a:rPr lang="en-US" dirty="0" smtClean="0"/>
              <a:t>]</a:t>
            </a:r>
            <a:endParaRPr lang="en-US" dirty="0"/>
          </a:p>
          <a:p>
            <a:r>
              <a:rPr lang="en-US" dirty="0"/>
              <a:t>Step 6: EXIT</a:t>
            </a:r>
          </a:p>
        </p:txBody>
      </p:sp>
    </p:spTree>
    <p:extLst>
      <p:ext uri="{BB962C8B-B14F-4D97-AF65-F5344CB8AC3E}">
        <p14:creationId xmlns:p14="http://schemas.microsoft.com/office/powerpoint/2010/main" val="73847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Pseudocode</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sz="2200" dirty="0"/>
              <a:t>DFS(</a:t>
            </a:r>
            <a:r>
              <a:rPr lang="en-US" sz="2200" dirty="0" err="1"/>
              <a:t>G,v</a:t>
            </a:r>
            <a:r>
              <a:rPr lang="en-US" sz="2200" dirty="0"/>
              <a:t>)   ( v is the vertex where the search starts )    </a:t>
            </a:r>
            <a:endParaRPr lang="en-US" sz="2200" dirty="0" smtClean="0"/>
          </a:p>
          <a:p>
            <a:pPr marL="0" indent="0">
              <a:buNone/>
            </a:pPr>
            <a:r>
              <a:rPr lang="en-US" sz="2200" dirty="0" smtClean="0"/>
              <a:t>       Stack S := {};   ( start with an empty stack )    </a:t>
            </a:r>
          </a:p>
          <a:p>
            <a:pPr marL="0" indent="0">
              <a:buNone/>
            </a:pPr>
            <a:r>
              <a:rPr lang="en-US" sz="2200" dirty="0" smtClean="0"/>
              <a:t>        </a:t>
            </a:r>
            <a:r>
              <a:rPr lang="en-US" sz="2200" b="1" dirty="0" smtClean="0"/>
              <a:t>for</a:t>
            </a:r>
            <a:r>
              <a:rPr lang="en-US" sz="2200" dirty="0" smtClean="0"/>
              <a:t> each vertex u, set visited[u] := </a:t>
            </a:r>
            <a:r>
              <a:rPr lang="en-US" sz="2200" b="1" dirty="0" smtClean="0"/>
              <a:t>false</a:t>
            </a:r>
            <a:r>
              <a:rPr lang="en-US" sz="2200" dirty="0" smtClean="0"/>
              <a:t>;    </a:t>
            </a:r>
          </a:p>
          <a:p>
            <a:pPr marL="0" indent="0">
              <a:buNone/>
            </a:pPr>
            <a:r>
              <a:rPr lang="en-US" sz="2200" dirty="0"/>
              <a:t>        push S, v;    </a:t>
            </a:r>
          </a:p>
          <a:p>
            <a:pPr marL="0" indent="0">
              <a:buNone/>
            </a:pPr>
            <a:r>
              <a:rPr lang="en-US" sz="2200" dirty="0"/>
              <a:t>        </a:t>
            </a:r>
            <a:r>
              <a:rPr lang="en-US" sz="2200" b="1" dirty="0"/>
              <a:t>while</a:t>
            </a:r>
            <a:r>
              <a:rPr lang="en-US" sz="2200" dirty="0"/>
              <a:t> (S is not empty) </a:t>
            </a:r>
            <a:r>
              <a:rPr lang="en-US" sz="2200" b="1" dirty="0"/>
              <a:t>do</a:t>
            </a:r>
            <a:r>
              <a:rPr lang="en-US" sz="2200" dirty="0"/>
              <a:t>    </a:t>
            </a:r>
          </a:p>
          <a:p>
            <a:pPr marL="0" indent="0">
              <a:buNone/>
            </a:pPr>
            <a:r>
              <a:rPr lang="en-US" sz="2200" dirty="0"/>
              <a:t>           u := pop S;    </a:t>
            </a:r>
          </a:p>
          <a:p>
            <a:pPr marL="0" indent="0">
              <a:buNone/>
            </a:pPr>
            <a:r>
              <a:rPr lang="en-US" sz="2200" dirty="0"/>
              <a:t>           </a:t>
            </a:r>
            <a:r>
              <a:rPr lang="en-US" sz="2200" b="1" dirty="0"/>
              <a:t>if</a:t>
            </a:r>
            <a:r>
              <a:rPr lang="en-US" sz="2200" dirty="0"/>
              <a:t> (not visited[u]) then    </a:t>
            </a:r>
          </a:p>
          <a:p>
            <a:pPr marL="0" indent="0">
              <a:buNone/>
            </a:pPr>
            <a:r>
              <a:rPr lang="en-US" sz="2200" dirty="0"/>
              <a:t>              visited[u] := </a:t>
            </a:r>
            <a:r>
              <a:rPr lang="en-US" sz="2200" b="1" dirty="0"/>
              <a:t>true</a:t>
            </a:r>
            <a:r>
              <a:rPr lang="en-US" sz="2200" dirty="0"/>
              <a:t>;    </a:t>
            </a:r>
          </a:p>
          <a:p>
            <a:pPr marL="0" indent="0">
              <a:buNone/>
            </a:pPr>
            <a:r>
              <a:rPr lang="en-US" sz="2200" dirty="0"/>
              <a:t>              </a:t>
            </a:r>
            <a:r>
              <a:rPr lang="en-US" sz="2200" b="1" dirty="0"/>
              <a:t>for</a:t>
            </a:r>
            <a:r>
              <a:rPr lang="en-US" sz="2200" dirty="0"/>
              <a:t> each unvisited </a:t>
            </a:r>
            <a:r>
              <a:rPr lang="en-US" sz="2200" dirty="0" smtClean="0"/>
              <a:t>neighbor</a:t>
            </a:r>
            <a:r>
              <a:rPr lang="en-US" sz="2200" dirty="0"/>
              <a:t> w of </a:t>
            </a:r>
            <a:r>
              <a:rPr lang="en-US" sz="2200" dirty="0" smtClean="0"/>
              <a:t>u</a:t>
            </a:r>
            <a:r>
              <a:rPr lang="en-US" sz="2200" dirty="0"/>
              <a:t>   </a:t>
            </a:r>
          </a:p>
          <a:p>
            <a:pPr marL="0" indent="0">
              <a:buNone/>
            </a:pPr>
            <a:r>
              <a:rPr lang="en-US" sz="2200" dirty="0"/>
              <a:t>                 push S, w;    </a:t>
            </a:r>
          </a:p>
          <a:p>
            <a:pPr marL="0" indent="0">
              <a:buNone/>
            </a:pPr>
            <a:r>
              <a:rPr lang="en-US" sz="2200" dirty="0"/>
              <a:t>           end </a:t>
            </a:r>
            <a:r>
              <a:rPr lang="en-US" sz="2200" b="1" dirty="0"/>
              <a:t>if</a:t>
            </a:r>
            <a:r>
              <a:rPr lang="en-US" sz="2200" dirty="0"/>
              <a:t>    </a:t>
            </a:r>
          </a:p>
          <a:p>
            <a:pPr marL="0" indent="0">
              <a:buNone/>
            </a:pPr>
            <a:r>
              <a:rPr lang="en-US" sz="2200" dirty="0"/>
              <a:t>        end </a:t>
            </a:r>
            <a:r>
              <a:rPr lang="en-US" sz="2200" b="1" dirty="0"/>
              <a:t>while</a:t>
            </a:r>
            <a:r>
              <a:rPr lang="en-US" sz="2200" dirty="0"/>
              <a:t>    </a:t>
            </a:r>
          </a:p>
          <a:p>
            <a:pPr marL="0" indent="0">
              <a:buNone/>
            </a:pPr>
            <a:r>
              <a:rPr lang="en-US" sz="2200" dirty="0"/>
              <a:t>     END DFS()    </a:t>
            </a:r>
          </a:p>
          <a:p>
            <a:pPr marL="0" indent="0">
              <a:buNone/>
            </a:pPr>
            <a:endParaRPr lang="en-US" dirty="0"/>
          </a:p>
        </p:txBody>
      </p:sp>
    </p:spTree>
    <p:extLst>
      <p:ext uri="{BB962C8B-B14F-4D97-AF65-F5344CB8AC3E}">
        <p14:creationId xmlns:p14="http://schemas.microsoft.com/office/powerpoint/2010/main" val="28732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7" name="Content Placeholder 6"/>
          <p:cNvPicPr>
            <a:picLocks noGrp="1" noChangeAspect="1"/>
          </p:cNvPicPr>
          <p:nvPr>
            <p:ph idx="1"/>
          </p:nvPr>
        </p:nvPicPr>
        <p:blipFill>
          <a:blip r:embed="rId2"/>
          <a:stretch>
            <a:fillRect/>
          </a:stretch>
        </p:blipFill>
        <p:spPr>
          <a:xfrm>
            <a:off x="919323" y="2390217"/>
            <a:ext cx="3150524" cy="1575262"/>
          </a:xfrm>
          <a:prstGeom prst="rect">
            <a:avLst/>
          </a:prstGeom>
        </p:spPr>
      </p:pic>
      <p:pic>
        <p:nvPicPr>
          <p:cNvPr id="9" name="Picture 8"/>
          <p:cNvPicPr>
            <a:picLocks noChangeAspect="1"/>
          </p:cNvPicPr>
          <p:nvPr/>
        </p:nvPicPr>
        <p:blipFill>
          <a:blip r:embed="rId3"/>
          <a:stretch>
            <a:fillRect/>
          </a:stretch>
        </p:blipFill>
        <p:spPr>
          <a:xfrm>
            <a:off x="4427295" y="2390217"/>
            <a:ext cx="3322320" cy="1575262"/>
          </a:xfrm>
          <a:prstGeom prst="rect">
            <a:avLst/>
          </a:prstGeom>
        </p:spPr>
      </p:pic>
      <p:pic>
        <p:nvPicPr>
          <p:cNvPr id="11" name="Picture 10"/>
          <p:cNvPicPr>
            <a:picLocks noChangeAspect="1"/>
          </p:cNvPicPr>
          <p:nvPr/>
        </p:nvPicPr>
        <p:blipFill>
          <a:blip r:embed="rId4"/>
          <a:stretch>
            <a:fillRect/>
          </a:stretch>
        </p:blipFill>
        <p:spPr>
          <a:xfrm>
            <a:off x="8007309" y="2390217"/>
            <a:ext cx="3707476" cy="1575262"/>
          </a:xfrm>
          <a:prstGeom prst="rect">
            <a:avLst/>
          </a:prstGeom>
        </p:spPr>
      </p:pic>
      <p:sp>
        <p:nvSpPr>
          <p:cNvPr id="12" name="TextBox 11"/>
          <p:cNvSpPr txBox="1"/>
          <p:nvPr/>
        </p:nvSpPr>
        <p:spPr>
          <a:xfrm>
            <a:off x="2618508" y="3034145"/>
            <a:ext cx="312906" cy="369332"/>
          </a:xfrm>
          <a:prstGeom prst="rect">
            <a:avLst/>
          </a:prstGeom>
          <a:noFill/>
        </p:spPr>
        <p:txBody>
          <a:bodyPr wrap="none" rtlCol="0">
            <a:spAutoFit/>
          </a:bodyPr>
          <a:lstStyle/>
          <a:p>
            <a:r>
              <a:rPr lang="en-US" dirty="0" smtClean="0"/>
              <a:t>1</a:t>
            </a:r>
            <a:endParaRPr lang="en-US" dirty="0"/>
          </a:p>
        </p:txBody>
      </p:sp>
      <p:sp>
        <p:nvSpPr>
          <p:cNvPr id="15" name="TextBox 14"/>
          <p:cNvSpPr txBox="1"/>
          <p:nvPr/>
        </p:nvSpPr>
        <p:spPr>
          <a:xfrm>
            <a:off x="6114218" y="3044243"/>
            <a:ext cx="312906" cy="369332"/>
          </a:xfrm>
          <a:prstGeom prst="rect">
            <a:avLst/>
          </a:prstGeom>
          <a:noFill/>
        </p:spPr>
        <p:txBody>
          <a:bodyPr wrap="none" rtlCol="0">
            <a:spAutoFit/>
          </a:bodyPr>
          <a:lstStyle/>
          <a:p>
            <a:r>
              <a:rPr lang="en-US" dirty="0"/>
              <a:t>2</a:t>
            </a:r>
          </a:p>
        </p:txBody>
      </p:sp>
      <p:sp>
        <p:nvSpPr>
          <p:cNvPr id="16" name="TextBox 15"/>
          <p:cNvSpPr txBox="1"/>
          <p:nvPr/>
        </p:nvSpPr>
        <p:spPr>
          <a:xfrm>
            <a:off x="9886810" y="3044243"/>
            <a:ext cx="312906" cy="369332"/>
          </a:xfrm>
          <a:prstGeom prst="rect">
            <a:avLst/>
          </a:prstGeom>
          <a:noFill/>
        </p:spPr>
        <p:txBody>
          <a:bodyPr wrap="none" rtlCol="0">
            <a:spAutoFit/>
          </a:bodyPr>
          <a:lstStyle/>
          <a:p>
            <a:r>
              <a:rPr lang="en-US" dirty="0" smtClean="0"/>
              <a:t>3</a:t>
            </a:r>
            <a:endParaRPr lang="en-US" dirty="0"/>
          </a:p>
        </p:txBody>
      </p:sp>
      <p:pic>
        <p:nvPicPr>
          <p:cNvPr id="17" name="Picture 16"/>
          <p:cNvPicPr>
            <a:picLocks noChangeAspect="1"/>
          </p:cNvPicPr>
          <p:nvPr/>
        </p:nvPicPr>
        <p:blipFill>
          <a:blip r:embed="rId5"/>
          <a:stretch>
            <a:fillRect/>
          </a:stretch>
        </p:blipFill>
        <p:spPr>
          <a:xfrm>
            <a:off x="919323" y="4557469"/>
            <a:ext cx="3239193" cy="1619597"/>
          </a:xfrm>
          <a:prstGeom prst="rect">
            <a:avLst/>
          </a:prstGeom>
        </p:spPr>
      </p:pic>
      <p:pic>
        <p:nvPicPr>
          <p:cNvPr id="19" name="Picture 18"/>
          <p:cNvPicPr>
            <a:picLocks noChangeAspect="1"/>
          </p:cNvPicPr>
          <p:nvPr/>
        </p:nvPicPr>
        <p:blipFill>
          <a:blip r:embed="rId6"/>
          <a:stretch>
            <a:fillRect/>
          </a:stretch>
        </p:blipFill>
        <p:spPr>
          <a:xfrm>
            <a:off x="4332045" y="4557469"/>
            <a:ext cx="3512820" cy="1619597"/>
          </a:xfrm>
          <a:prstGeom prst="rect">
            <a:avLst/>
          </a:prstGeom>
        </p:spPr>
      </p:pic>
      <p:pic>
        <p:nvPicPr>
          <p:cNvPr id="21" name="Picture 20"/>
          <p:cNvPicPr>
            <a:picLocks noChangeAspect="1"/>
          </p:cNvPicPr>
          <p:nvPr/>
        </p:nvPicPr>
        <p:blipFill>
          <a:blip r:embed="rId7"/>
          <a:stretch>
            <a:fillRect/>
          </a:stretch>
        </p:blipFill>
        <p:spPr>
          <a:xfrm>
            <a:off x="8007309" y="4557469"/>
            <a:ext cx="3250277" cy="1625139"/>
          </a:xfrm>
          <a:prstGeom prst="rect">
            <a:avLst/>
          </a:prstGeom>
        </p:spPr>
      </p:pic>
      <p:sp>
        <p:nvSpPr>
          <p:cNvPr id="23" name="TextBox 22"/>
          <p:cNvSpPr txBox="1"/>
          <p:nvPr/>
        </p:nvSpPr>
        <p:spPr>
          <a:xfrm>
            <a:off x="2462055" y="5302452"/>
            <a:ext cx="312906" cy="369332"/>
          </a:xfrm>
          <a:prstGeom prst="rect">
            <a:avLst/>
          </a:prstGeom>
          <a:noFill/>
        </p:spPr>
        <p:txBody>
          <a:bodyPr wrap="none" rtlCol="0">
            <a:spAutoFit/>
          </a:bodyPr>
          <a:lstStyle/>
          <a:p>
            <a:r>
              <a:rPr lang="en-US" dirty="0" smtClean="0"/>
              <a:t>4</a:t>
            </a:r>
            <a:endParaRPr lang="en-US" dirty="0"/>
          </a:p>
        </p:txBody>
      </p:sp>
      <p:sp>
        <p:nvSpPr>
          <p:cNvPr id="24" name="TextBox 23"/>
          <p:cNvSpPr txBox="1"/>
          <p:nvPr/>
        </p:nvSpPr>
        <p:spPr>
          <a:xfrm>
            <a:off x="6114218" y="5302452"/>
            <a:ext cx="312906" cy="369332"/>
          </a:xfrm>
          <a:prstGeom prst="rect">
            <a:avLst/>
          </a:prstGeom>
          <a:noFill/>
        </p:spPr>
        <p:txBody>
          <a:bodyPr wrap="none" rtlCol="0">
            <a:spAutoFit/>
          </a:bodyPr>
          <a:lstStyle/>
          <a:p>
            <a:r>
              <a:rPr lang="en-US" dirty="0" smtClean="0"/>
              <a:t>5</a:t>
            </a:r>
            <a:endParaRPr lang="en-US" dirty="0"/>
          </a:p>
        </p:txBody>
      </p:sp>
      <p:sp>
        <p:nvSpPr>
          <p:cNvPr id="25" name="TextBox 24"/>
          <p:cNvSpPr txBox="1"/>
          <p:nvPr/>
        </p:nvSpPr>
        <p:spPr>
          <a:xfrm>
            <a:off x="9886810" y="5245732"/>
            <a:ext cx="312906" cy="369332"/>
          </a:xfrm>
          <a:prstGeom prst="rect">
            <a:avLst/>
          </a:prstGeom>
          <a:noFill/>
        </p:spPr>
        <p:txBody>
          <a:bodyPr wrap="none" rtlCol="0">
            <a:spAutoFit/>
          </a:bodyPr>
          <a:lstStyle/>
          <a:p>
            <a:r>
              <a:rPr lang="en-US" dirty="0" smtClean="0"/>
              <a:t>6</a:t>
            </a:r>
            <a:endParaRPr lang="en-US" dirty="0"/>
          </a:p>
        </p:txBody>
      </p:sp>
    </p:spTree>
    <p:extLst>
      <p:ext uri="{BB962C8B-B14F-4D97-AF65-F5344CB8AC3E}">
        <p14:creationId xmlns:p14="http://schemas.microsoft.com/office/powerpoint/2010/main" val="356350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5004" y="2957914"/>
            <a:ext cx="4263592" cy="2417943"/>
          </a:xfrm>
        </p:spPr>
      </p:pic>
      <p:sp>
        <p:nvSpPr>
          <p:cNvPr id="5" name="Title 1"/>
          <p:cNvSpPr>
            <a:spLocks noGrp="1"/>
          </p:cNvSpPr>
          <p:nvPr>
            <p:ph type="title"/>
          </p:nvPr>
        </p:nvSpPr>
        <p:spPr/>
        <p:txBody>
          <a:bodyPr/>
          <a:lstStyle/>
          <a:p>
            <a:r>
              <a:rPr lang="en-US" dirty="0" smtClean="0"/>
              <a:t>Example</a:t>
            </a:r>
            <a:endParaRPr lang="en-US" dirty="0"/>
          </a:p>
        </p:txBody>
      </p:sp>
    </p:spTree>
    <p:extLst>
      <p:ext uri="{BB962C8B-B14F-4D97-AF65-F5344CB8AC3E}">
        <p14:creationId xmlns:p14="http://schemas.microsoft.com/office/powerpoint/2010/main" val="217900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7109" y="3234684"/>
            <a:ext cx="5076324" cy="2324100"/>
          </a:xfrm>
          <a:prstGeom prst="rect">
            <a:avLst/>
          </a:prstGeom>
        </p:spPr>
      </p:pic>
      <p:sp>
        <p:nvSpPr>
          <p:cNvPr id="5" name="Title 1"/>
          <p:cNvSpPr>
            <a:spLocks noGrp="1"/>
          </p:cNvSpPr>
          <p:nvPr>
            <p:ph type="title"/>
          </p:nvPr>
        </p:nvSpPr>
        <p:spPr/>
        <p:txBody>
          <a:bodyPr/>
          <a:lstStyle/>
          <a:p>
            <a:r>
              <a:rPr lang="en-US" dirty="0" smtClean="0"/>
              <a:t>Example</a:t>
            </a:r>
            <a:endParaRPr lang="en-US" dirty="0"/>
          </a:p>
        </p:txBody>
      </p:sp>
    </p:spTree>
    <p:extLst>
      <p:ext uri="{BB962C8B-B14F-4D97-AF65-F5344CB8AC3E}">
        <p14:creationId xmlns:p14="http://schemas.microsoft.com/office/powerpoint/2010/main" val="244761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461586" y="2901066"/>
            <a:ext cx="5276415" cy="3058532"/>
          </a:xfrm>
          <a:prstGeom prst="rect">
            <a:avLst/>
          </a:prstGeom>
        </p:spPr>
      </p:pic>
      <p:sp>
        <p:nvSpPr>
          <p:cNvPr id="5" name="Title 1"/>
          <p:cNvSpPr>
            <a:spLocks noGrp="1"/>
          </p:cNvSpPr>
          <p:nvPr>
            <p:ph type="title"/>
          </p:nvPr>
        </p:nvSpPr>
        <p:spPr/>
        <p:txBody>
          <a:bodyPr/>
          <a:lstStyle/>
          <a:p>
            <a:r>
              <a:rPr lang="en-US" dirty="0" smtClean="0"/>
              <a:t>Example</a:t>
            </a:r>
            <a:endParaRPr lang="en-US" dirty="0"/>
          </a:p>
        </p:txBody>
      </p:sp>
    </p:spTree>
    <p:extLst>
      <p:ext uri="{BB962C8B-B14F-4D97-AF65-F5344CB8AC3E}">
        <p14:creationId xmlns:p14="http://schemas.microsoft.com/office/powerpoint/2010/main" val="67577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Applications of </a:t>
            </a:r>
            <a:r>
              <a:rPr lang="en-US" b="1" dirty="0" smtClean="0"/>
              <a:t>DFS</a:t>
            </a:r>
            <a:endParaRPr lang="en-US" dirty="0"/>
          </a:p>
        </p:txBody>
      </p:sp>
      <p:sp>
        <p:nvSpPr>
          <p:cNvPr id="4" name="Content Placeholder 3"/>
          <p:cNvSpPr>
            <a:spLocks noGrp="1"/>
          </p:cNvSpPr>
          <p:nvPr>
            <p:ph idx="1"/>
          </p:nvPr>
        </p:nvSpPr>
        <p:spPr/>
        <p:txBody>
          <a:bodyPr/>
          <a:lstStyle/>
          <a:p>
            <a:pPr fontAlgn="base"/>
            <a:r>
              <a:rPr lang="en-US" dirty="0"/>
              <a:t>For finding the path</a:t>
            </a:r>
          </a:p>
          <a:p>
            <a:pPr fontAlgn="base"/>
            <a:r>
              <a:rPr lang="en-US" dirty="0"/>
              <a:t>To solve puzzles like maze</a:t>
            </a:r>
          </a:p>
          <a:p>
            <a:pPr fontAlgn="base"/>
            <a:r>
              <a:rPr lang="en-US" dirty="0"/>
              <a:t>For finding the strongly connected components of a graph</a:t>
            </a:r>
          </a:p>
          <a:p>
            <a:pPr fontAlgn="base"/>
            <a:r>
              <a:rPr lang="en-US" dirty="0"/>
              <a:t>For detecting cycles in a graph</a:t>
            </a:r>
          </a:p>
          <a:p>
            <a:pPr fontAlgn="base"/>
            <a:r>
              <a:rPr lang="en-US" dirty="0"/>
              <a:t>In network topologies.</a:t>
            </a:r>
          </a:p>
          <a:p>
            <a:endParaRPr lang="en-US" dirty="0"/>
          </a:p>
        </p:txBody>
      </p:sp>
    </p:spTree>
    <p:extLst>
      <p:ext uri="{BB962C8B-B14F-4D97-AF65-F5344CB8AC3E}">
        <p14:creationId xmlns:p14="http://schemas.microsoft.com/office/powerpoint/2010/main" val="3086585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BFS (Breadth First Search</a:t>
            </a:r>
            <a:r>
              <a:rPr lang="en-US" b="1" dirty="0" smtClean="0"/>
              <a:t>)</a:t>
            </a:r>
            <a:endParaRPr lang="en-US" dirty="0"/>
          </a:p>
        </p:txBody>
      </p:sp>
      <p:sp>
        <p:nvSpPr>
          <p:cNvPr id="3" name="Content Placeholder 2"/>
          <p:cNvSpPr>
            <a:spLocks noGrp="1"/>
          </p:cNvSpPr>
          <p:nvPr>
            <p:ph idx="1"/>
          </p:nvPr>
        </p:nvSpPr>
        <p:spPr/>
        <p:txBody>
          <a:bodyPr/>
          <a:lstStyle/>
          <a:p>
            <a:pPr fontAlgn="base"/>
            <a:r>
              <a:rPr lang="en-US" dirty="0"/>
              <a:t>It is a recursive algorithm to search all the vertices of a tree or graph data structure</a:t>
            </a:r>
          </a:p>
          <a:p>
            <a:pPr fontAlgn="base"/>
            <a:r>
              <a:rPr lang="en-US" dirty="0"/>
              <a:t>puts every vertex of the graph into two categories - visited and non-visited.</a:t>
            </a:r>
          </a:p>
          <a:p>
            <a:pPr fontAlgn="base"/>
            <a:r>
              <a:rPr lang="en-US" dirty="0"/>
              <a:t>It selects a single node in a graph and, after that, visits all the nodes adjacent to the selected node.</a:t>
            </a:r>
          </a:p>
          <a:p>
            <a:endParaRPr lang="en-US" dirty="0"/>
          </a:p>
        </p:txBody>
      </p:sp>
    </p:spTree>
    <p:extLst>
      <p:ext uri="{BB962C8B-B14F-4D97-AF65-F5344CB8AC3E}">
        <p14:creationId xmlns:p14="http://schemas.microsoft.com/office/powerpoint/2010/main" val="403949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BFS Traversal</a:t>
            </a:r>
            <a:endParaRPr lang="en-US" dirty="0"/>
          </a:p>
        </p:txBody>
      </p:sp>
      <p:sp>
        <p:nvSpPr>
          <p:cNvPr id="3" name="Content Placeholder 2"/>
          <p:cNvSpPr>
            <a:spLocks noGrp="1"/>
          </p:cNvSpPr>
          <p:nvPr>
            <p:ph idx="1"/>
          </p:nvPr>
        </p:nvSpPr>
        <p:spPr/>
        <p:txBody>
          <a:bodyPr/>
          <a:lstStyle/>
          <a:p>
            <a:pPr fontAlgn="base"/>
            <a:r>
              <a:rPr lang="en-US" dirty="0"/>
              <a:t>Step 1: SET STATUS = not visited (ready state) for each node in G</a:t>
            </a:r>
          </a:p>
          <a:p>
            <a:pPr fontAlgn="base"/>
            <a:r>
              <a:rPr lang="en-US" dirty="0" smtClean="0"/>
              <a:t>Step </a:t>
            </a:r>
            <a:r>
              <a:rPr lang="en-US" dirty="0"/>
              <a:t>2: </a:t>
            </a:r>
            <a:r>
              <a:rPr lang="en-US" dirty="0" err="1"/>
              <a:t>Enqueue</a:t>
            </a:r>
            <a:r>
              <a:rPr lang="en-US" dirty="0"/>
              <a:t> the starting node A and set its STATUS = Waiting</a:t>
            </a:r>
          </a:p>
          <a:p>
            <a:pPr fontAlgn="base"/>
            <a:r>
              <a:rPr lang="en-US" dirty="0" smtClean="0"/>
              <a:t>Step </a:t>
            </a:r>
            <a:r>
              <a:rPr lang="en-US" dirty="0"/>
              <a:t>3: Repeat Steps 4 and 5 until QUEUE is empty</a:t>
            </a:r>
          </a:p>
          <a:p>
            <a:pPr lvl="1" fontAlgn="base"/>
            <a:r>
              <a:rPr lang="en-US" dirty="0" smtClean="0"/>
              <a:t>Step </a:t>
            </a:r>
            <a:r>
              <a:rPr lang="en-US" dirty="0"/>
              <a:t>4: </a:t>
            </a:r>
            <a:r>
              <a:rPr lang="en-US" dirty="0" err="1"/>
              <a:t>Dequeue</a:t>
            </a:r>
            <a:r>
              <a:rPr lang="en-US" dirty="0"/>
              <a:t> a node N. Process it and set its STATUS </a:t>
            </a:r>
            <a:r>
              <a:rPr lang="en-US" dirty="0" smtClean="0"/>
              <a:t>=3 (Visited/Processed)</a:t>
            </a:r>
            <a:endParaRPr lang="en-US" dirty="0"/>
          </a:p>
          <a:p>
            <a:pPr lvl="1" fontAlgn="base"/>
            <a:r>
              <a:rPr lang="en-US" dirty="0" smtClean="0"/>
              <a:t>Step </a:t>
            </a:r>
            <a:r>
              <a:rPr lang="en-US" dirty="0"/>
              <a:t>5: </a:t>
            </a:r>
            <a:r>
              <a:rPr lang="en-US" dirty="0" err="1"/>
              <a:t>Enqueue</a:t>
            </a:r>
            <a:r>
              <a:rPr lang="en-US" dirty="0"/>
              <a:t> all the neighbors of N that are in the ready state (whose STATUS = 1) and </a:t>
            </a:r>
            <a:r>
              <a:rPr lang="en-US" dirty="0" smtClean="0"/>
              <a:t>set </a:t>
            </a:r>
            <a:r>
              <a:rPr lang="en-US" dirty="0"/>
              <a:t>their STATUS = </a:t>
            </a:r>
            <a:r>
              <a:rPr lang="en-US" dirty="0" smtClean="0"/>
              <a:t>2 </a:t>
            </a:r>
            <a:r>
              <a:rPr lang="en-US" dirty="0"/>
              <a:t>(waiting state)</a:t>
            </a:r>
            <a:br>
              <a:rPr lang="en-US" dirty="0"/>
            </a:br>
            <a:endParaRPr lang="en-US" dirty="0"/>
          </a:p>
          <a:p>
            <a:endParaRPr lang="en-US" dirty="0"/>
          </a:p>
        </p:txBody>
      </p:sp>
      <p:sp>
        <p:nvSpPr>
          <p:cNvPr id="4" name="Rectangle 3"/>
          <p:cNvSpPr/>
          <p:nvPr/>
        </p:nvSpPr>
        <p:spPr>
          <a:xfrm>
            <a:off x="1104900" y="3745915"/>
            <a:ext cx="6096000" cy="646331"/>
          </a:xfrm>
          <a:prstGeom prst="rect">
            <a:avLst/>
          </a:prstGeom>
        </p:spPr>
        <p:txBody>
          <a:bodyPr>
            <a:spAutoFit/>
          </a:bodyPr>
          <a:lstStyle/>
          <a:p>
            <a:r>
              <a:rPr lang="en-US" dirty="0"/>
              <a:t>[END OF LOOP]</a:t>
            </a:r>
          </a:p>
          <a:p>
            <a:r>
              <a:rPr lang="en-US" dirty="0"/>
              <a:t>Step 6: EXIT</a:t>
            </a:r>
          </a:p>
        </p:txBody>
      </p:sp>
    </p:spTree>
    <p:extLst>
      <p:ext uri="{BB962C8B-B14F-4D97-AF65-F5344CB8AC3E}">
        <p14:creationId xmlns:p14="http://schemas.microsoft.com/office/powerpoint/2010/main" val="108303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Pseudocode</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smtClean="0"/>
              <a:t>BFS(</a:t>
            </a:r>
            <a:r>
              <a:rPr lang="en-US" dirty="0" err="1" smtClean="0"/>
              <a:t>G,v</a:t>
            </a:r>
            <a:r>
              <a:rPr lang="en-US" dirty="0"/>
              <a:t>)   ( v is the vertex where the search starts )    </a:t>
            </a:r>
          </a:p>
          <a:p>
            <a:pPr marL="0" indent="0">
              <a:buNone/>
            </a:pPr>
            <a:r>
              <a:rPr lang="en-US" dirty="0"/>
              <a:t>       </a:t>
            </a:r>
            <a:r>
              <a:rPr lang="en-US" dirty="0" smtClean="0"/>
              <a:t>Queue</a:t>
            </a:r>
            <a:r>
              <a:rPr lang="en-US" dirty="0"/>
              <a:t> </a:t>
            </a:r>
            <a:r>
              <a:rPr lang="en-US" dirty="0" smtClean="0"/>
              <a:t>Q</a:t>
            </a:r>
            <a:r>
              <a:rPr lang="en-US" dirty="0"/>
              <a:t> := {};   ( start with an empty </a:t>
            </a:r>
            <a:r>
              <a:rPr lang="en-US" dirty="0" smtClean="0"/>
              <a:t>queue</a:t>
            </a:r>
            <a:r>
              <a:rPr lang="en-US" dirty="0"/>
              <a:t> )    </a:t>
            </a:r>
          </a:p>
          <a:p>
            <a:pPr marL="0" indent="0">
              <a:buNone/>
            </a:pPr>
            <a:r>
              <a:rPr lang="en-US" dirty="0"/>
              <a:t>        </a:t>
            </a:r>
            <a:r>
              <a:rPr lang="en-US" b="1" dirty="0"/>
              <a:t>for</a:t>
            </a:r>
            <a:r>
              <a:rPr lang="en-US" dirty="0"/>
              <a:t> each vertex u, set visited[u] := </a:t>
            </a:r>
            <a:r>
              <a:rPr lang="en-US" b="1" dirty="0"/>
              <a:t>false</a:t>
            </a:r>
            <a:r>
              <a:rPr lang="en-US" dirty="0"/>
              <a:t>;    </a:t>
            </a:r>
          </a:p>
          <a:p>
            <a:pPr marL="0" indent="0">
              <a:buNone/>
            </a:pPr>
            <a:r>
              <a:rPr lang="en-US" dirty="0"/>
              <a:t>        </a:t>
            </a:r>
            <a:r>
              <a:rPr lang="en-US" dirty="0" err="1" smtClean="0"/>
              <a:t>enque</a:t>
            </a:r>
            <a:r>
              <a:rPr lang="en-US" dirty="0" smtClean="0"/>
              <a:t> Q,</a:t>
            </a:r>
            <a:r>
              <a:rPr lang="en-US" dirty="0"/>
              <a:t> v;    </a:t>
            </a:r>
          </a:p>
          <a:p>
            <a:pPr marL="0" indent="0">
              <a:buNone/>
            </a:pPr>
            <a:r>
              <a:rPr lang="en-US" dirty="0"/>
              <a:t>        </a:t>
            </a:r>
            <a:r>
              <a:rPr lang="en-US" b="1" dirty="0"/>
              <a:t>while</a:t>
            </a:r>
            <a:r>
              <a:rPr lang="en-US" dirty="0"/>
              <a:t> </a:t>
            </a:r>
            <a:r>
              <a:rPr lang="en-US" dirty="0" smtClean="0"/>
              <a:t>(Q</a:t>
            </a:r>
            <a:r>
              <a:rPr lang="en-US" dirty="0"/>
              <a:t> is not empty) </a:t>
            </a:r>
            <a:r>
              <a:rPr lang="en-US" b="1" dirty="0"/>
              <a:t>do</a:t>
            </a:r>
            <a:r>
              <a:rPr lang="en-US" dirty="0"/>
              <a:t>    </a:t>
            </a:r>
          </a:p>
          <a:p>
            <a:pPr marL="0" indent="0">
              <a:buNone/>
            </a:pPr>
            <a:r>
              <a:rPr lang="en-US" dirty="0"/>
              <a:t>           u := </a:t>
            </a:r>
            <a:r>
              <a:rPr lang="en-US" dirty="0" err="1" smtClean="0"/>
              <a:t>Deque</a:t>
            </a:r>
            <a:r>
              <a:rPr lang="en-US" dirty="0"/>
              <a:t> </a:t>
            </a:r>
            <a:r>
              <a:rPr lang="en-US" dirty="0" smtClean="0"/>
              <a:t>Q;</a:t>
            </a:r>
            <a:r>
              <a:rPr lang="en-US" dirty="0"/>
              <a:t>    </a:t>
            </a:r>
          </a:p>
          <a:p>
            <a:pPr marL="0" indent="0">
              <a:buNone/>
            </a:pPr>
            <a:r>
              <a:rPr lang="en-US" dirty="0"/>
              <a:t>           </a:t>
            </a:r>
            <a:r>
              <a:rPr lang="en-US" b="1" dirty="0"/>
              <a:t>if</a:t>
            </a:r>
            <a:r>
              <a:rPr lang="en-US" dirty="0"/>
              <a:t> (not visited[u]) then    </a:t>
            </a:r>
          </a:p>
          <a:p>
            <a:pPr marL="0" indent="0">
              <a:buNone/>
            </a:pPr>
            <a:r>
              <a:rPr lang="en-US" dirty="0"/>
              <a:t>              visited[u] := </a:t>
            </a:r>
            <a:r>
              <a:rPr lang="en-US" b="1" dirty="0"/>
              <a:t>true</a:t>
            </a:r>
            <a:r>
              <a:rPr lang="en-US" dirty="0"/>
              <a:t>;    </a:t>
            </a:r>
          </a:p>
          <a:p>
            <a:pPr marL="0" indent="0">
              <a:buNone/>
            </a:pPr>
            <a:r>
              <a:rPr lang="en-US" dirty="0"/>
              <a:t>              </a:t>
            </a:r>
            <a:r>
              <a:rPr lang="en-US" b="1" dirty="0"/>
              <a:t>for</a:t>
            </a:r>
            <a:r>
              <a:rPr lang="en-US" dirty="0"/>
              <a:t> each unvisited </a:t>
            </a:r>
            <a:r>
              <a:rPr lang="en-US" dirty="0" err="1"/>
              <a:t>neighbour</a:t>
            </a:r>
            <a:r>
              <a:rPr lang="en-US" dirty="0"/>
              <a:t> w of </a:t>
            </a:r>
            <a:r>
              <a:rPr lang="en-US" dirty="0" smtClean="0"/>
              <a:t>u</a:t>
            </a:r>
            <a:r>
              <a:rPr lang="en-US" dirty="0"/>
              <a:t>    </a:t>
            </a:r>
          </a:p>
          <a:p>
            <a:pPr marL="0" indent="0">
              <a:buNone/>
            </a:pPr>
            <a:r>
              <a:rPr lang="en-US" dirty="0"/>
              <a:t>                 </a:t>
            </a:r>
            <a:r>
              <a:rPr lang="en-US" dirty="0" err="1" smtClean="0"/>
              <a:t>enque</a:t>
            </a:r>
            <a:r>
              <a:rPr lang="en-US" dirty="0" smtClean="0"/>
              <a:t> Q,</a:t>
            </a:r>
            <a:r>
              <a:rPr lang="en-US" dirty="0"/>
              <a:t> w;    </a:t>
            </a:r>
          </a:p>
          <a:p>
            <a:pPr marL="0" indent="0">
              <a:buNone/>
            </a:pPr>
            <a:r>
              <a:rPr lang="en-US" dirty="0"/>
              <a:t>           end </a:t>
            </a:r>
            <a:r>
              <a:rPr lang="en-US" b="1" dirty="0"/>
              <a:t>if</a:t>
            </a:r>
            <a:r>
              <a:rPr lang="en-US" dirty="0"/>
              <a:t>    </a:t>
            </a:r>
          </a:p>
          <a:p>
            <a:pPr marL="0" indent="0">
              <a:buNone/>
            </a:pPr>
            <a:r>
              <a:rPr lang="en-US" dirty="0"/>
              <a:t>        end </a:t>
            </a:r>
            <a:r>
              <a:rPr lang="en-US" b="1" dirty="0"/>
              <a:t>while</a:t>
            </a:r>
            <a:r>
              <a:rPr lang="en-US" dirty="0"/>
              <a:t>    </a:t>
            </a:r>
          </a:p>
          <a:p>
            <a:pPr marL="0" indent="0">
              <a:buNone/>
            </a:pPr>
            <a:r>
              <a:rPr lang="en-US" dirty="0"/>
              <a:t>     END </a:t>
            </a:r>
            <a:r>
              <a:rPr lang="en-US" dirty="0" smtClean="0"/>
              <a:t>BFS</a:t>
            </a:r>
            <a:r>
              <a:rPr lang="en-US" dirty="0"/>
              <a:t>()    </a:t>
            </a:r>
          </a:p>
          <a:p>
            <a:endParaRPr lang="en-US" dirty="0"/>
          </a:p>
        </p:txBody>
      </p:sp>
    </p:spTree>
    <p:extLst>
      <p:ext uri="{BB962C8B-B14F-4D97-AF65-F5344CB8AC3E}">
        <p14:creationId xmlns:p14="http://schemas.microsoft.com/office/powerpoint/2010/main" val="145145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 Edges/Arcs: </a:t>
            </a:r>
            <a:endParaRPr lang="en-US" b="1" dirty="0" smtClean="0"/>
          </a:p>
          <a:p>
            <a:pPr lvl="1"/>
            <a:r>
              <a:rPr lang="en-US" dirty="0" smtClean="0"/>
              <a:t>Edges </a:t>
            </a:r>
            <a:r>
              <a:rPr lang="en-US" dirty="0"/>
              <a:t>are drawn or used to connect two nodes of the graph. </a:t>
            </a:r>
            <a:endParaRPr lang="en-US" dirty="0" smtClean="0"/>
          </a:p>
          <a:p>
            <a:pPr lvl="1"/>
            <a:r>
              <a:rPr lang="en-US" dirty="0" smtClean="0"/>
              <a:t>It </a:t>
            </a:r>
            <a:r>
              <a:rPr lang="en-US" dirty="0"/>
              <a:t>can be ordered pair of nodes in a directed graph. </a:t>
            </a:r>
            <a:endParaRPr lang="en-US" dirty="0" smtClean="0"/>
          </a:p>
          <a:p>
            <a:pPr lvl="1"/>
            <a:r>
              <a:rPr lang="en-US" dirty="0" smtClean="0"/>
              <a:t>Edges </a:t>
            </a:r>
            <a:r>
              <a:rPr lang="en-US" dirty="0"/>
              <a:t>can connect any two nodes in any possible way. There are no rules. </a:t>
            </a:r>
            <a:endParaRPr lang="en-US" dirty="0" smtClean="0"/>
          </a:p>
          <a:p>
            <a:pPr lvl="1"/>
            <a:r>
              <a:rPr lang="en-US" dirty="0" smtClean="0"/>
              <a:t>Every </a:t>
            </a:r>
            <a:r>
              <a:rPr lang="en-US" dirty="0"/>
              <a:t>edge can be labeled/</a:t>
            </a:r>
            <a:r>
              <a:rPr lang="en-US" dirty="0" err="1"/>
              <a:t>unlabelled</a:t>
            </a:r>
            <a:r>
              <a:rPr lang="en-US" dirty="0"/>
              <a:t>.</a:t>
            </a:r>
            <a:endParaRPr lang="en-US" b="1" dirty="0"/>
          </a:p>
          <a:p>
            <a:endParaRPr lang="en-US" dirty="0"/>
          </a:p>
          <a:p>
            <a:endParaRPr lang="en-US" dirty="0"/>
          </a:p>
        </p:txBody>
      </p:sp>
      <p:pic>
        <p:nvPicPr>
          <p:cNvPr id="4" name="Picture 3"/>
          <p:cNvPicPr>
            <a:picLocks noChangeAspect="1"/>
          </p:cNvPicPr>
          <p:nvPr/>
        </p:nvPicPr>
        <p:blipFill>
          <a:blip r:embed="rId2"/>
          <a:stretch>
            <a:fillRect/>
          </a:stretch>
        </p:blipFill>
        <p:spPr>
          <a:xfrm>
            <a:off x="3391019" y="4114800"/>
            <a:ext cx="4182664" cy="2473041"/>
          </a:xfrm>
          <a:prstGeom prst="rect">
            <a:avLst/>
          </a:prstGeom>
        </p:spPr>
      </p:pic>
      <p:sp>
        <p:nvSpPr>
          <p:cNvPr id="5" name="Title 1"/>
          <p:cNvSpPr>
            <a:spLocks noGrp="1"/>
          </p:cNvSpPr>
          <p:nvPr>
            <p:ph type="title"/>
          </p:nvPr>
        </p:nvSpPr>
        <p:spPr/>
        <p:txBody>
          <a:bodyPr/>
          <a:lstStyle/>
          <a:p>
            <a:r>
              <a:rPr lang="en-US" dirty="0" smtClean="0"/>
              <a:t>Graph Terminologies</a:t>
            </a:r>
            <a:endParaRPr lang="en-US" dirty="0"/>
          </a:p>
        </p:txBody>
      </p:sp>
    </p:spTree>
    <p:extLst>
      <p:ext uri="{BB962C8B-B14F-4D97-AF65-F5344CB8AC3E}">
        <p14:creationId xmlns:p14="http://schemas.microsoft.com/office/powerpoint/2010/main" val="2370098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BFS </a:t>
            </a:r>
            <a:r>
              <a:rPr lang="en-US" b="1" dirty="0" smtClean="0"/>
              <a:t>Example</a:t>
            </a:r>
            <a:endParaRPr lang="en-US" dirty="0"/>
          </a:p>
        </p:txBody>
      </p:sp>
      <p:pic>
        <p:nvPicPr>
          <p:cNvPr id="5124" name="Picture 4" descr="https://media.geeksforgeeks.org/wp-content/uploads/20221221015614/1-76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6527" y="1875759"/>
            <a:ext cx="3059776" cy="137688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ush node 0 into queue and mark it visi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198" y="1875759"/>
            <a:ext cx="3219392" cy="137688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Remove node 0 from the front of queue and visited the unvisited neighbours and push into que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5485" y="1919041"/>
            <a:ext cx="3654425" cy="137688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emove node 1 from the front of queue and visited the unvisited neighbours and pus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527" y="3569335"/>
            <a:ext cx="3059776" cy="1337339"/>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Remove node 2 from the front of queue and visit the unvisited neighbours and push them into queu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11" y="3569335"/>
            <a:ext cx="3219392" cy="1337339"/>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Remove node 3 from the front of queue and visit the unvisited neighbours and push them into queue.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35485" y="3569335"/>
            <a:ext cx="3654425" cy="1337339"/>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Remove node 4 from the front of queue and and visit the unvisited neighbours and push ithem into queue. "/>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8611" y="5157065"/>
            <a:ext cx="3153851" cy="13622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93657" y="3200003"/>
            <a:ext cx="232758" cy="369332"/>
          </a:xfrm>
          <a:prstGeom prst="rect">
            <a:avLst/>
          </a:prstGeom>
          <a:noFill/>
        </p:spPr>
        <p:txBody>
          <a:bodyPr wrap="square" rtlCol="0">
            <a:spAutoFit/>
          </a:bodyPr>
          <a:lstStyle/>
          <a:p>
            <a:r>
              <a:rPr lang="en-US" dirty="0" smtClean="0"/>
              <a:t>1</a:t>
            </a:r>
            <a:endParaRPr lang="en-US" dirty="0"/>
          </a:p>
        </p:txBody>
      </p:sp>
      <p:sp>
        <p:nvSpPr>
          <p:cNvPr id="14" name="TextBox 13"/>
          <p:cNvSpPr txBox="1"/>
          <p:nvPr/>
        </p:nvSpPr>
        <p:spPr>
          <a:xfrm>
            <a:off x="5812778" y="3200003"/>
            <a:ext cx="232758" cy="369332"/>
          </a:xfrm>
          <a:prstGeom prst="rect">
            <a:avLst/>
          </a:prstGeom>
          <a:noFill/>
        </p:spPr>
        <p:txBody>
          <a:bodyPr wrap="square" rtlCol="0">
            <a:spAutoFit/>
          </a:bodyPr>
          <a:lstStyle/>
          <a:p>
            <a:r>
              <a:rPr lang="en-US" dirty="0" smtClean="0"/>
              <a:t>2</a:t>
            </a:r>
            <a:endParaRPr lang="en-US" dirty="0"/>
          </a:p>
        </p:txBody>
      </p:sp>
      <p:sp>
        <p:nvSpPr>
          <p:cNvPr id="15" name="TextBox 14"/>
          <p:cNvSpPr txBox="1"/>
          <p:nvPr/>
        </p:nvSpPr>
        <p:spPr>
          <a:xfrm>
            <a:off x="9729939" y="3200003"/>
            <a:ext cx="232758" cy="369332"/>
          </a:xfrm>
          <a:prstGeom prst="rect">
            <a:avLst/>
          </a:prstGeom>
          <a:noFill/>
        </p:spPr>
        <p:txBody>
          <a:bodyPr wrap="square" rtlCol="0">
            <a:spAutoFit/>
          </a:bodyPr>
          <a:lstStyle/>
          <a:p>
            <a:r>
              <a:rPr lang="en-US" dirty="0" smtClean="0"/>
              <a:t>3</a:t>
            </a:r>
            <a:endParaRPr lang="en-US" dirty="0"/>
          </a:p>
        </p:txBody>
      </p:sp>
      <p:sp>
        <p:nvSpPr>
          <p:cNvPr id="16" name="TextBox 15"/>
          <p:cNvSpPr txBox="1"/>
          <p:nvPr/>
        </p:nvSpPr>
        <p:spPr>
          <a:xfrm>
            <a:off x="2293657" y="4972399"/>
            <a:ext cx="232758" cy="369332"/>
          </a:xfrm>
          <a:prstGeom prst="rect">
            <a:avLst/>
          </a:prstGeom>
          <a:noFill/>
        </p:spPr>
        <p:txBody>
          <a:bodyPr wrap="square" rtlCol="0">
            <a:spAutoFit/>
          </a:bodyPr>
          <a:lstStyle/>
          <a:p>
            <a:r>
              <a:rPr lang="en-US" dirty="0" smtClean="0"/>
              <a:t>4</a:t>
            </a:r>
            <a:endParaRPr lang="en-US" dirty="0"/>
          </a:p>
        </p:txBody>
      </p:sp>
      <p:sp>
        <p:nvSpPr>
          <p:cNvPr id="18" name="TextBox 17"/>
          <p:cNvSpPr txBox="1"/>
          <p:nvPr/>
        </p:nvSpPr>
        <p:spPr>
          <a:xfrm>
            <a:off x="5863136" y="4889272"/>
            <a:ext cx="232758" cy="369332"/>
          </a:xfrm>
          <a:prstGeom prst="rect">
            <a:avLst/>
          </a:prstGeom>
          <a:noFill/>
        </p:spPr>
        <p:txBody>
          <a:bodyPr wrap="square" rtlCol="0">
            <a:spAutoFit/>
          </a:bodyPr>
          <a:lstStyle/>
          <a:p>
            <a:r>
              <a:rPr lang="en-US" dirty="0" smtClean="0"/>
              <a:t>5</a:t>
            </a:r>
            <a:endParaRPr lang="en-US" dirty="0"/>
          </a:p>
        </p:txBody>
      </p:sp>
      <p:sp>
        <p:nvSpPr>
          <p:cNvPr id="19" name="TextBox 18"/>
          <p:cNvSpPr txBox="1"/>
          <p:nvPr/>
        </p:nvSpPr>
        <p:spPr>
          <a:xfrm>
            <a:off x="9752309" y="4878965"/>
            <a:ext cx="210388" cy="379639"/>
          </a:xfrm>
          <a:prstGeom prst="rect">
            <a:avLst/>
          </a:prstGeom>
          <a:noFill/>
        </p:spPr>
        <p:txBody>
          <a:bodyPr wrap="square" rtlCol="0">
            <a:spAutoFit/>
          </a:bodyPr>
          <a:lstStyle/>
          <a:p>
            <a:r>
              <a:rPr lang="en-US" dirty="0" smtClean="0"/>
              <a:t>6</a:t>
            </a:r>
            <a:endParaRPr lang="en-US" dirty="0"/>
          </a:p>
        </p:txBody>
      </p:sp>
      <p:sp>
        <p:nvSpPr>
          <p:cNvPr id="20" name="TextBox 19"/>
          <p:cNvSpPr txBox="1"/>
          <p:nvPr/>
        </p:nvSpPr>
        <p:spPr>
          <a:xfrm>
            <a:off x="5845549" y="6519343"/>
            <a:ext cx="232758" cy="369332"/>
          </a:xfrm>
          <a:prstGeom prst="rect">
            <a:avLst/>
          </a:prstGeom>
          <a:noFill/>
        </p:spPr>
        <p:txBody>
          <a:bodyPr wrap="square" rtlCol="0">
            <a:spAutoFit/>
          </a:bodyPr>
          <a:lstStyle/>
          <a:p>
            <a:r>
              <a:rPr lang="en-US" dirty="0" smtClean="0"/>
              <a:t>7</a:t>
            </a:r>
            <a:endParaRPr lang="en-US" dirty="0"/>
          </a:p>
        </p:txBody>
      </p:sp>
    </p:spTree>
    <p:extLst>
      <p:ext uri="{BB962C8B-B14F-4D97-AF65-F5344CB8AC3E}">
        <p14:creationId xmlns:p14="http://schemas.microsoft.com/office/powerpoint/2010/main" val="2789582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1805" y="2940981"/>
            <a:ext cx="4263592" cy="2417943"/>
          </a:xfrm>
        </p:spPr>
      </p:pic>
      <p:sp>
        <p:nvSpPr>
          <p:cNvPr id="5" name="Title 1"/>
          <p:cNvSpPr>
            <a:spLocks noGrp="1"/>
          </p:cNvSpPr>
          <p:nvPr>
            <p:ph type="title"/>
          </p:nvPr>
        </p:nvSpPr>
        <p:spPr/>
        <p:txBody>
          <a:bodyPr/>
          <a:lstStyle/>
          <a:p>
            <a:r>
              <a:rPr lang="en-US" dirty="0" smtClean="0"/>
              <a:t>Example</a:t>
            </a:r>
            <a:endParaRPr lang="en-US" dirty="0"/>
          </a:p>
        </p:txBody>
      </p:sp>
    </p:spTree>
    <p:extLst>
      <p:ext uri="{BB962C8B-B14F-4D97-AF65-F5344CB8AC3E}">
        <p14:creationId xmlns:p14="http://schemas.microsoft.com/office/powerpoint/2010/main" val="170321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05309" y="3175417"/>
            <a:ext cx="5076324" cy="2324100"/>
          </a:xfrm>
          <a:prstGeom prst="rect">
            <a:avLst/>
          </a:prstGeom>
        </p:spPr>
      </p:pic>
      <p:sp>
        <p:nvSpPr>
          <p:cNvPr id="5" name="Title 1"/>
          <p:cNvSpPr>
            <a:spLocks noGrp="1"/>
          </p:cNvSpPr>
          <p:nvPr>
            <p:ph type="title"/>
          </p:nvPr>
        </p:nvSpPr>
        <p:spPr/>
        <p:txBody>
          <a:bodyPr/>
          <a:lstStyle/>
          <a:p>
            <a:r>
              <a:rPr lang="en-US" dirty="0" smtClean="0"/>
              <a:t>Example</a:t>
            </a:r>
            <a:endParaRPr lang="en-US" dirty="0"/>
          </a:p>
        </p:txBody>
      </p:sp>
    </p:spTree>
    <p:extLst>
      <p:ext uri="{BB962C8B-B14F-4D97-AF65-F5344CB8AC3E}">
        <p14:creationId xmlns:p14="http://schemas.microsoft.com/office/powerpoint/2010/main" val="304419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893386" y="2543778"/>
            <a:ext cx="5276415" cy="3058532"/>
          </a:xfrm>
          <a:prstGeom prst="rect">
            <a:avLst/>
          </a:prstGeom>
        </p:spPr>
      </p:pic>
      <p:sp>
        <p:nvSpPr>
          <p:cNvPr id="5" name="Title 1"/>
          <p:cNvSpPr>
            <a:spLocks noGrp="1"/>
          </p:cNvSpPr>
          <p:nvPr>
            <p:ph type="title"/>
          </p:nvPr>
        </p:nvSpPr>
        <p:spPr/>
        <p:txBody>
          <a:bodyPr/>
          <a:lstStyle/>
          <a:p>
            <a:r>
              <a:rPr lang="en-US" dirty="0" smtClean="0"/>
              <a:t>Example</a:t>
            </a:r>
            <a:endParaRPr lang="en-US" dirty="0"/>
          </a:p>
        </p:txBody>
      </p:sp>
    </p:spTree>
    <p:extLst>
      <p:ext uri="{BB962C8B-B14F-4D97-AF65-F5344CB8AC3E}">
        <p14:creationId xmlns:p14="http://schemas.microsoft.com/office/powerpoint/2010/main" val="390546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BFS </a:t>
            </a:r>
            <a:r>
              <a:rPr lang="en-US" b="1" dirty="0" smtClean="0"/>
              <a:t>Applications</a:t>
            </a:r>
            <a:endParaRPr lang="en-US" dirty="0"/>
          </a:p>
        </p:txBody>
      </p:sp>
      <p:sp>
        <p:nvSpPr>
          <p:cNvPr id="3" name="Content Placeholder 2"/>
          <p:cNvSpPr>
            <a:spLocks noGrp="1"/>
          </p:cNvSpPr>
          <p:nvPr>
            <p:ph idx="1"/>
          </p:nvPr>
        </p:nvSpPr>
        <p:spPr/>
        <p:txBody>
          <a:bodyPr/>
          <a:lstStyle/>
          <a:p>
            <a:pPr fontAlgn="base"/>
            <a:r>
              <a:rPr lang="en-US" dirty="0"/>
              <a:t>For GPS navigation</a:t>
            </a:r>
          </a:p>
          <a:p>
            <a:pPr fontAlgn="base"/>
            <a:r>
              <a:rPr lang="en-US" dirty="0"/>
              <a:t>Path finding algorithms</a:t>
            </a:r>
          </a:p>
          <a:p>
            <a:pPr fontAlgn="base"/>
            <a:r>
              <a:rPr lang="en-US" dirty="0"/>
              <a:t>In Ford-Fulkerson algorithm to find maximum flow in a network</a:t>
            </a:r>
          </a:p>
          <a:p>
            <a:pPr fontAlgn="base"/>
            <a:r>
              <a:rPr lang="en-US" dirty="0"/>
              <a:t>Cycle detection in an undirected graph</a:t>
            </a:r>
          </a:p>
          <a:p>
            <a:endParaRPr lang="en-US" dirty="0"/>
          </a:p>
        </p:txBody>
      </p:sp>
    </p:spTree>
    <p:extLst>
      <p:ext uri="{BB962C8B-B14F-4D97-AF65-F5344CB8AC3E}">
        <p14:creationId xmlns:p14="http://schemas.microsoft.com/office/powerpoint/2010/main" val="346287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BFS vs DSF</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56086582"/>
              </p:ext>
            </p:extLst>
          </p:nvPr>
        </p:nvGraphicFramePr>
        <p:xfrm>
          <a:off x="924443" y="1913005"/>
          <a:ext cx="10341032" cy="5046582"/>
        </p:xfrm>
        <a:graphic>
          <a:graphicData uri="http://schemas.openxmlformats.org/drawingml/2006/table">
            <a:tbl>
              <a:tblPr/>
              <a:tblGrid>
                <a:gridCol w="1712422"/>
                <a:gridCol w="4111536"/>
                <a:gridCol w="4517074"/>
              </a:tblGrid>
              <a:tr h="371158">
                <a:tc>
                  <a:txBody>
                    <a:bodyPr/>
                    <a:lstStyle/>
                    <a:p>
                      <a:pPr algn="ctr" fontAlgn="base"/>
                      <a:r>
                        <a:rPr lang="en-US" sz="1400" b="1" dirty="0">
                          <a:effectLst/>
                        </a:rPr>
                        <a:t>Parameters</a:t>
                      </a:r>
                    </a:p>
                  </a:txBody>
                  <a:tcPr marL="95250" marR="95250" marT="95250" marB="95250" anchor="ctr">
                    <a:lnL w="9525" cap="flat" cmpd="sng" algn="ctr">
                      <a:solidFill>
                        <a:srgbClr val="50999A"/>
                      </a:solidFill>
                      <a:prstDash val="solid"/>
                      <a:round/>
                      <a:headEnd type="none" w="med" len="med"/>
                      <a:tailEnd type="none" w="med" len="med"/>
                    </a:lnL>
                    <a:lnR w="9525" cap="flat" cmpd="sng" algn="ctr">
                      <a:solidFill>
                        <a:srgbClr val="50999A"/>
                      </a:solidFill>
                      <a:prstDash val="solid"/>
                      <a:round/>
                      <a:headEnd type="none" w="med" len="med"/>
                      <a:tailEnd type="none" w="med" len="med"/>
                    </a:lnR>
                    <a:lnT w="9525" cap="flat" cmpd="sng" algn="ctr">
                      <a:solidFill>
                        <a:srgbClr val="50999A"/>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ctr" fontAlgn="base"/>
                      <a:r>
                        <a:rPr lang="en-US" sz="1400" b="1" dirty="0">
                          <a:effectLst/>
                        </a:rPr>
                        <a:t>BFS</a:t>
                      </a:r>
                    </a:p>
                  </a:txBody>
                  <a:tcPr marL="95250" marR="95250" marT="95250" marB="95250" anchor="ctr">
                    <a:lnL w="9525" cap="flat" cmpd="sng" algn="ctr">
                      <a:solidFill>
                        <a:srgbClr val="50999A"/>
                      </a:solidFill>
                      <a:prstDash val="solid"/>
                      <a:round/>
                      <a:headEnd type="none" w="med" len="med"/>
                      <a:tailEnd type="none" w="med" len="med"/>
                    </a:lnL>
                    <a:lnR w="9525" cap="flat" cmpd="sng" algn="ctr">
                      <a:solidFill>
                        <a:srgbClr val="50999A"/>
                      </a:solidFill>
                      <a:prstDash val="solid"/>
                      <a:round/>
                      <a:headEnd type="none" w="med" len="med"/>
                      <a:tailEnd type="none" w="med" len="med"/>
                    </a:lnR>
                    <a:lnT w="9525" cap="flat" cmpd="sng" algn="ctr">
                      <a:solidFill>
                        <a:srgbClr val="50999A"/>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ctr" fontAlgn="base"/>
                      <a:r>
                        <a:rPr lang="en-US" sz="1400" b="1" dirty="0">
                          <a:effectLst/>
                        </a:rPr>
                        <a:t>DFS</a:t>
                      </a:r>
                    </a:p>
                  </a:txBody>
                  <a:tcPr marL="95250" marR="95250" marT="95250" marB="95250" anchor="ctr">
                    <a:lnL w="9525" cap="flat" cmpd="sng" algn="ctr">
                      <a:solidFill>
                        <a:srgbClr val="50999A"/>
                      </a:solidFill>
                      <a:prstDash val="solid"/>
                      <a:round/>
                      <a:headEnd type="none" w="med" len="med"/>
                      <a:tailEnd type="none" w="med" len="med"/>
                    </a:lnL>
                    <a:lnB w="9525" cap="flat" cmpd="sng" algn="ctr">
                      <a:solidFill>
                        <a:srgbClr val="C7CCBE"/>
                      </a:solidFill>
                      <a:prstDash val="solid"/>
                      <a:round/>
                      <a:headEnd type="none" w="med" len="med"/>
                      <a:tailEnd type="none" w="med" len="med"/>
                    </a:lnB>
                  </a:tcPr>
                </a:tc>
              </a:tr>
              <a:tr h="302906">
                <a:tc>
                  <a:txBody>
                    <a:bodyPr/>
                    <a:lstStyle/>
                    <a:p>
                      <a:pPr algn="ctr" fontAlgn="base"/>
                      <a:r>
                        <a:rPr lang="en-US" sz="1200" b="1" kern="1200" dirty="0" smtClean="0">
                          <a:solidFill>
                            <a:srgbClr val="333333"/>
                          </a:solidFill>
                          <a:effectLst/>
                          <a:latin typeface="inter-bold"/>
                          <a:ea typeface="+mn-ea"/>
                          <a:cs typeface="+mn-cs"/>
                        </a:rPr>
                        <a:t>Stands for</a:t>
                      </a:r>
                      <a:endParaRPr lang="en-US" sz="1200" b="1" kern="1200" dirty="0">
                        <a:solidFill>
                          <a:srgbClr val="333333"/>
                        </a:solidFill>
                        <a:effectLst/>
                        <a:latin typeface="inter-bold"/>
                        <a:ea typeface="+mn-ea"/>
                        <a:cs typeface="+mn-cs"/>
                      </a:endParaRPr>
                    </a:p>
                  </a:txBody>
                  <a:tcPr marL="90926" marR="90926" marT="90926" marB="90926"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ctr"/>
                      <a:r>
                        <a:rPr lang="en-US" sz="1200" kern="1200" dirty="0" smtClean="0">
                          <a:solidFill>
                            <a:srgbClr val="333333"/>
                          </a:solidFill>
                          <a:effectLst/>
                          <a:latin typeface="inter-regular"/>
                          <a:ea typeface="+mn-ea"/>
                          <a:cs typeface="+mn-cs"/>
                        </a:rPr>
                        <a:t>BFS stands for Breadth First Search.</a:t>
                      </a:r>
                      <a:endParaRPr lang="en-US" sz="1200" kern="1200" dirty="0">
                        <a:solidFill>
                          <a:srgbClr val="333333"/>
                        </a:solidFill>
                        <a:effectLst/>
                        <a:latin typeface="inter-regular"/>
                        <a:ea typeface="+mn-ea"/>
                        <a:cs typeface="+mn-cs"/>
                      </a:endParaRPr>
                    </a:p>
                  </a:txBody>
                  <a:tcPr marL="95250" marR="95250" marT="133350" marB="13335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ctr"/>
                      <a:r>
                        <a:rPr lang="en-US" sz="1200" kern="1200" dirty="0" smtClean="0">
                          <a:solidFill>
                            <a:srgbClr val="333333"/>
                          </a:solidFill>
                          <a:effectLst/>
                          <a:latin typeface="inter-regular"/>
                          <a:ea typeface="+mn-ea"/>
                          <a:cs typeface="+mn-cs"/>
                        </a:rPr>
                        <a:t>DFS stands for Depth First Search.</a:t>
                      </a:r>
                      <a:endParaRPr lang="en-US" sz="1200" kern="1200" dirty="0">
                        <a:solidFill>
                          <a:srgbClr val="333333"/>
                        </a:solidFill>
                        <a:effectLst/>
                        <a:latin typeface="inter-regular"/>
                        <a:ea typeface="+mn-ea"/>
                        <a:cs typeface="+mn-cs"/>
                      </a:endParaRPr>
                    </a:p>
                  </a:txBody>
                  <a:tcPr marL="95250" marR="95250" marT="133350" marB="13335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539962">
                <a:tc>
                  <a:txBody>
                    <a:bodyPr/>
                    <a:lstStyle/>
                    <a:p>
                      <a:pPr marL="0" algn="ctr" defTabSz="914400" rtl="0" eaLnBrk="1" fontAlgn="ctr" latinLnBrk="0" hangingPunct="1"/>
                      <a:r>
                        <a:rPr lang="en-US" sz="1200" b="1" kern="1200" dirty="0">
                          <a:solidFill>
                            <a:srgbClr val="333333"/>
                          </a:solidFill>
                          <a:effectLst/>
                          <a:latin typeface="inter-bold"/>
                          <a:ea typeface="+mn-ea"/>
                          <a:cs typeface="+mn-cs"/>
                        </a:rPr>
                        <a:t>Data Structure</a:t>
                      </a:r>
                    </a:p>
                  </a:txBody>
                  <a:tcPr marL="90926" marR="90926" marT="90926" marB="90926"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marL="0" algn="just" defTabSz="914400" rtl="0" eaLnBrk="1" fontAlgn="ctr" latinLnBrk="0" hangingPunct="1"/>
                      <a:r>
                        <a:rPr lang="en-US" sz="1200" kern="1200" dirty="0">
                          <a:solidFill>
                            <a:srgbClr val="333333"/>
                          </a:solidFill>
                          <a:effectLst/>
                          <a:latin typeface="inter-regular"/>
                          <a:ea typeface="+mn-ea"/>
                          <a:cs typeface="+mn-cs"/>
                        </a:rPr>
                        <a:t>BFS(Breadth First Search) uses Queue data structure for finding the shortest path.</a:t>
                      </a:r>
                    </a:p>
                  </a:txBody>
                  <a:tcPr marL="95250" marR="95250" marT="133350" marB="13335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marL="0" algn="just" defTabSz="914400" rtl="0" eaLnBrk="1" fontAlgn="ctr" latinLnBrk="0" hangingPunct="1"/>
                      <a:r>
                        <a:rPr lang="en-US" sz="1200" kern="1200" dirty="0">
                          <a:solidFill>
                            <a:srgbClr val="333333"/>
                          </a:solidFill>
                          <a:effectLst/>
                          <a:latin typeface="inter-regular"/>
                          <a:ea typeface="+mn-ea"/>
                          <a:cs typeface="+mn-cs"/>
                        </a:rPr>
                        <a:t>DFS(Depth First Search) uses Stack data structure.</a:t>
                      </a:r>
                    </a:p>
                  </a:txBody>
                  <a:tcPr marL="95250" marR="95250" marT="133350" marB="13335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895547">
                <a:tc>
                  <a:txBody>
                    <a:bodyPr/>
                    <a:lstStyle/>
                    <a:p>
                      <a:pPr algn="ctr" fontAlgn="base"/>
                      <a:r>
                        <a:rPr lang="en-US" sz="1200" b="1" kern="1200" dirty="0">
                          <a:solidFill>
                            <a:srgbClr val="333333"/>
                          </a:solidFill>
                          <a:effectLst/>
                          <a:latin typeface="inter-bold"/>
                          <a:ea typeface="+mn-ea"/>
                          <a:cs typeface="+mn-cs"/>
                        </a:rPr>
                        <a:t>Definition</a:t>
                      </a:r>
                    </a:p>
                  </a:txBody>
                  <a:tcPr marL="90926" marR="90926" marT="90926" marB="90926"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ctr"/>
                      <a:r>
                        <a:rPr lang="en-US" sz="1200" kern="1200" dirty="0">
                          <a:solidFill>
                            <a:srgbClr val="333333"/>
                          </a:solidFill>
                          <a:effectLst/>
                          <a:latin typeface="inter-regular"/>
                          <a:ea typeface="+mn-ea"/>
                          <a:cs typeface="+mn-cs"/>
                        </a:rPr>
                        <a:t>BFS is a traversal approach in which we first walk through all nodes on the same level before moving on to the next level.  </a:t>
                      </a:r>
                    </a:p>
                  </a:txBody>
                  <a:tcPr marL="95250" marR="95250" marT="133350" marB="13335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ctr"/>
                      <a:r>
                        <a:rPr lang="en-US" sz="1200" kern="1200" dirty="0">
                          <a:solidFill>
                            <a:srgbClr val="333333"/>
                          </a:solidFill>
                          <a:effectLst/>
                          <a:latin typeface="inter-regular"/>
                          <a:ea typeface="+mn-ea"/>
                          <a:cs typeface="+mn-cs"/>
                        </a:rPr>
                        <a:t>DFS is also a traversal approach in which the traverse begins at the root node and proceeds through the nodes as far as possible until we reach the node with no unvisited nearby nodes.</a:t>
                      </a:r>
                    </a:p>
                  </a:txBody>
                  <a:tcPr marL="95250" marR="95250" marT="133350" marB="13335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305847">
                <a:tc>
                  <a:txBody>
                    <a:bodyPr/>
                    <a:lstStyle/>
                    <a:p>
                      <a:pPr algn="ctr" fontAlgn="base"/>
                      <a:r>
                        <a:rPr lang="en-US" sz="1200" b="1" kern="1200" dirty="0">
                          <a:solidFill>
                            <a:srgbClr val="333333"/>
                          </a:solidFill>
                          <a:effectLst/>
                          <a:latin typeface="inter-bold"/>
                          <a:ea typeface="+mn-ea"/>
                          <a:cs typeface="+mn-cs"/>
                        </a:rPr>
                        <a:t>Conceptual</a:t>
                      </a:r>
                      <a:r>
                        <a:rPr lang="en-US" b="1" dirty="0">
                          <a:effectLst/>
                        </a:rPr>
                        <a:t> </a:t>
                      </a:r>
                      <a:r>
                        <a:rPr lang="en-US" sz="1200" b="1" kern="1200" dirty="0">
                          <a:solidFill>
                            <a:srgbClr val="333333"/>
                          </a:solidFill>
                          <a:effectLst/>
                          <a:latin typeface="inter-bold"/>
                          <a:ea typeface="+mn-ea"/>
                          <a:cs typeface="+mn-cs"/>
                        </a:rPr>
                        <a:t>Difference</a:t>
                      </a:r>
                    </a:p>
                  </a:txBody>
                  <a:tcPr marL="90926" marR="90926" marT="90926" marB="90926"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ctr"/>
                      <a:r>
                        <a:rPr lang="en-US" sz="1200" kern="1200" dirty="0">
                          <a:solidFill>
                            <a:srgbClr val="333333"/>
                          </a:solidFill>
                          <a:effectLst/>
                          <a:latin typeface="inter-regular"/>
                          <a:ea typeface="+mn-ea"/>
                          <a:cs typeface="+mn-cs"/>
                        </a:rPr>
                        <a:t>BFS builds the tree level by level.</a:t>
                      </a:r>
                    </a:p>
                  </a:txBody>
                  <a:tcPr marL="95250" marR="95250" marT="133350" marB="13335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ctr"/>
                      <a:r>
                        <a:rPr lang="en-US" sz="1200" kern="1200" dirty="0">
                          <a:solidFill>
                            <a:srgbClr val="333333"/>
                          </a:solidFill>
                          <a:effectLst/>
                          <a:latin typeface="inter-regular"/>
                          <a:ea typeface="+mn-ea"/>
                          <a:cs typeface="+mn-cs"/>
                        </a:rPr>
                        <a:t>DFS builds the tree sub-tree by sub-tree.</a:t>
                      </a:r>
                    </a:p>
                  </a:txBody>
                  <a:tcPr marL="95250" marR="95250" marT="133350" marB="13335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305847">
                <a:tc>
                  <a:txBody>
                    <a:bodyPr/>
                    <a:lstStyle/>
                    <a:p>
                      <a:pPr algn="ctr" fontAlgn="base"/>
                      <a:r>
                        <a:rPr lang="en-US" sz="1200" b="1" kern="1200" dirty="0">
                          <a:solidFill>
                            <a:srgbClr val="333333"/>
                          </a:solidFill>
                          <a:effectLst/>
                          <a:latin typeface="inter-bold"/>
                          <a:ea typeface="+mn-ea"/>
                          <a:cs typeface="+mn-cs"/>
                        </a:rPr>
                        <a:t>Suitable</a:t>
                      </a:r>
                      <a:r>
                        <a:rPr lang="en-US" b="1" dirty="0">
                          <a:effectLst/>
                        </a:rPr>
                        <a:t> </a:t>
                      </a:r>
                      <a:r>
                        <a:rPr lang="en-US" sz="1200" b="1" kern="1200" dirty="0">
                          <a:solidFill>
                            <a:srgbClr val="333333"/>
                          </a:solidFill>
                          <a:effectLst/>
                          <a:latin typeface="inter-bold"/>
                          <a:ea typeface="+mn-ea"/>
                          <a:cs typeface="+mn-cs"/>
                        </a:rPr>
                        <a:t>for</a:t>
                      </a:r>
                    </a:p>
                  </a:txBody>
                  <a:tcPr marL="90926" marR="90926" marT="90926" marB="90926"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ctr"/>
                      <a:r>
                        <a:rPr lang="en-US" sz="1200" kern="1200" dirty="0">
                          <a:solidFill>
                            <a:srgbClr val="333333"/>
                          </a:solidFill>
                          <a:effectLst/>
                          <a:latin typeface="inter-regular"/>
                          <a:ea typeface="+mn-ea"/>
                          <a:cs typeface="+mn-cs"/>
                        </a:rPr>
                        <a:t>BFS is more suitable for searching vertices closer to the given source.</a:t>
                      </a:r>
                    </a:p>
                  </a:txBody>
                  <a:tcPr marL="95250" marR="95250" marT="133350" marB="13335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ctr"/>
                      <a:r>
                        <a:rPr lang="en-US" sz="1200" kern="1200" dirty="0">
                          <a:solidFill>
                            <a:srgbClr val="333333"/>
                          </a:solidFill>
                          <a:effectLst/>
                          <a:latin typeface="inter-regular"/>
                          <a:ea typeface="+mn-ea"/>
                          <a:cs typeface="+mn-cs"/>
                        </a:rPr>
                        <a:t>DFS is more suitable when there are solutions away from source.</a:t>
                      </a:r>
                    </a:p>
                  </a:txBody>
                  <a:tcPr marL="95250" marR="95250" marT="133350" marB="13335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658490">
                <a:tc>
                  <a:txBody>
                    <a:bodyPr/>
                    <a:lstStyle/>
                    <a:p>
                      <a:pPr algn="ctr" fontAlgn="base"/>
                      <a:r>
                        <a:rPr lang="en-US" sz="1200" b="1" kern="1200" dirty="0">
                          <a:solidFill>
                            <a:srgbClr val="333333"/>
                          </a:solidFill>
                          <a:effectLst/>
                          <a:latin typeface="inter-bold"/>
                          <a:ea typeface="+mn-ea"/>
                          <a:cs typeface="+mn-cs"/>
                        </a:rPr>
                        <a:t>Visiting of Siblings/ Children</a:t>
                      </a:r>
                    </a:p>
                  </a:txBody>
                  <a:tcPr marL="90926" marR="90926" marT="90926" marB="90926"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ctr"/>
                      <a:r>
                        <a:rPr lang="en-US" sz="1200" kern="1200" dirty="0">
                          <a:solidFill>
                            <a:srgbClr val="333333"/>
                          </a:solidFill>
                          <a:effectLst/>
                          <a:latin typeface="inter-regular"/>
                          <a:ea typeface="+mn-ea"/>
                          <a:cs typeface="+mn-cs"/>
                        </a:rPr>
                        <a:t>Here, siblings are visited before the children.</a:t>
                      </a:r>
                    </a:p>
                  </a:txBody>
                  <a:tcPr marL="95250" marR="95250" marT="133350" marB="13335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ctr"/>
                      <a:r>
                        <a:rPr lang="en-US" sz="1200" kern="1200" dirty="0">
                          <a:solidFill>
                            <a:srgbClr val="333333"/>
                          </a:solidFill>
                          <a:effectLst/>
                          <a:latin typeface="inter-regular"/>
                          <a:ea typeface="+mn-ea"/>
                          <a:cs typeface="+mn-cs"/>
                        </a:rPr>
                        <a:t>Here, children are visited before the siblings.</a:t>
                      </a:r>
                    </a:p>
                  </a:txBody>
                  <a:tcPr marL="95250" marR="95250" marT="133350" marB="13335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349071">
                <a:tc>
                  <a:txBody>
                    <a:bodyPr/>
                    <a:lstStyle/>
                    <a:p>
                      <a:pPr algn="ctr" fontAlgn="base"/>
                      <a:r>
                        <a:rPr lang="en-US" sz="1200" b="1" kern="1200" dirty="0">
                          <a:solidFill>
                            <a:srgbClr val="333333"/>
                          </a:solidFill>
                          <a:effectLst/>
                          <a:latin typeface="inter-bold"/>
                          <a:ea typeface="+mn-ea"/>
                          <a:cs typeface="+mn-cs"/>
                        </a:rPr>
                        <a:t>Backtracking</a:t>
                      </a:r>
                    </a:p>
                  </a:txBody>
                  <a:tcPr marL="90926" marR="90926" marT="90926" marB="90926"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ctr"/>
                      <a:r>
                        <a:rPr lang="en-US" sz="1200" kern="1200" dirty="0">
                          <a:solidFill>
                            <a:srgbClr val="333333"/>
                          </a:solidFill>
                          <a:effectLst/>
                          <a:latin typeface="inter-regular"/>
                          <a:ea typeface="+mn-ea"/>
                          <a:cs typeface="+mn-cs"/>
                        </a:rPr>
                        <a:t>In BFS there is no concept of backtracking. </a:t>
                      </a:r>
                    </a:p>
                  </a:txBody>
                  <a:tcPr marL="95250" marR="95250" marT="133350" marB="13335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ctr"/>
                      <a:r>
                        <a:rPr lang="en-US" sz="1200" kern="1200" dirty="0">
                          <a:solidFill>
                            <a:srgbClr val="333333"/>
                          </a:solidFill>
                          <a:effectLst/>
                          <a:latin typeface="inter-regular"/>
                          <a:ea typeface="+mn-ea"/>
                          <a:cs typeface="+mn-cs"/>
                        </a:rPr>
                        <a:t>DFS algorithm is a recursive algorithm that uses the idea of backtracking</a:t>
                      </a:r>
                    </a:p>
                  </a:txBody>
                  <a:tcPr marL="95250" marR="95250" marT="133350" marB="13335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43798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511873854"/>
              </p:ext>
            </p:extLst>
          </p:nvPr>
        </p:nvGraphicFramePr>
        <p:xfrm>
          <a:off x="1104900" y="2426529"/>
          <a:ext cx="9982200" cy="1297478"/>
        </p:xfrm>
        <a:graphic>
          <a:graphicData uri="http://schemas.openxmlformats.org/drawingml/2006/table">
            <a:tbl>
              <a:tblPr/>
              <a:tblGrid>
                <a:gridCol w="2682009"/>
                <a:gridCol w="3972791"/>
                <a:gridCol w="3327400"/>
              </a:tblGrid>
              <a:tr h="522873">
                <a:tc>
                  <a:txBody>
                    <a:bodyPr/>
                    <a:lstStyle/>
                    <a:p>
                      <a:pPr algn="ctr" fontAlgn="base"/>
                      <a:r>
                        <a:rPr lang="en-US" sz="1200" b="1" kern="1200" dirty="0">
                          <a:solidFill>
                            <a:srgbClr val="333333"/>
                          </a:solidFill>
                          <a:effectLst/>
                          <a:latin typeface="inter-bold"/>
                          <a:ea typeface="+mn-ea"/>
                          <a:cs typeface="+mn-cs"/>
                        </a:rPr>
                        <a:t>Optimality</a:t>
                      </a:r>
                    </a:p>
                  </a:txBody>
                  <a:tcPr marL="90926" marR="90926" marT="90926" marB="90926"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ctr"/>
                      <a:r>
                        <a:rPr lang="en-US" sz="1200" b="0" kern="1200" dirty="0">
                          <a:solidFill>
                            <a:srgbClr val="333333"/>
                          </a:solidFill>
                          <a:effectLst/>
                          <a:latin typeface="inter-bold"/>
                          <a:ea typeface="+mn-ea"/>
                          <a:cs typeface="+mn-cs"/>
                        </a:rPr>
                        <a:t>BFS is optimal for finding the shortest path.</a:t>
                      </a:r>
                    </a:p>
                  </a:txBody>
                  <a:tcPr marL="95250" marR="95250" marT="133350" marB="13335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ctr"/>
                      <a:r>
                        <a:rPr lang="en-US" sz="1200" b="0" kern="1200" dirty="0">
                          <a:solidFill>
                            <a:srgbClr val="333333"/>
                          </a:solidFill>
                          <a:effectLst/>
                          <a:latin typeface="inter-bold"/>
                          <a:ea typeface="+mn-ea"/>
                          <a:cs typeface="+mn-cs"/>
                        </a:rPr>
                        <a:t>DFS is not optimal for finding the shortest path.</a:t>
                      </a:r>
                    </a:p>
                  </a:txBody>
                  <a:tcPr marL="95250" marR="95250" marT="133350" marB="13335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665018">
                <a:tc>
                  <a:txBody>
                    <a:bodyPr/>
                    <a:lstStyle/>
                    <a:p>
                      <a:pPr algn="ctr" fontAlgn="base"/>
                      <a:r>
                        <a:rPr lang="en-US" sz="1200" b="1" kern="1200" dirty="0">
                          <a:solidFill>
                            <a:srgbClr val="333333"/>
                          </a:solidFill>
                          <a:effectLst/>
                          <a:latin typeface="inter-bold"/>
                          <a:ea typeface="+mn-ea"/>
                          <a:cs typeface="+mn-cs"/>
                        </a:rPr>
                        <a:t>When to use?</a:t>
                      </a:r>
                    </a:p>
                  </a:txBody>
                  <a:tcPr marL="90926" marR="90926" marT="90926" marB="90926"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ctr"/>
                      <a:r>
                        <a:rPr lang="en-US" sz="1200" b="0" kern="1200" dirty="0">
                          <a:solidFill>
                            <a:srgbClr val="333333"/>
                          </a:solidFill>
                          <a:effectLst/>
                          <a:latin typeface="inter-bold"/>
                          <a:ea typeface="+mn-ea"/>
                          <a:cs typeface="+mn-cs"/>
                        </a:rPr>
                        <a:t>When the target is close to the source, BFS performs better. </a:t>
                      </a:r>
                    </a:p>
                  </a:txBody>
                  <a:tcPr marL="95250" marR="95250" marT="133350" marB="13335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ctr"/>
                      <a:r>
                        <a:rPr lang="en-US" sz="1200" b="0" kern="1200" dirty="0">
                          <a:solidFill>
                            <a:srgbClr val="333333"/>
                          </a:solidFill>
                          <a:effectLst/>
                          <a:latin typeface="inter-bold"/>
                          <a:ea typeface="+mn-ea"/>
                          <a:cs typeface="+mn-cs"/>
                        </a:rPr>
                        <a:t>When the target is far from the source, DFS is preferable. </a:t>
                      </a:r>
                    </a:p>
                  </a:txBody>
                  <a:tcPr marL="95250" marR="95250" marT="133350" marB="13335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bl>
          </a:graphicData>
        </a:graphic>
      </p:graphicFrame>
      <p:sp>
        <p:nvSpPr>
          <p:cNvPr id="5" name="Title 1"/>
          <p:cNvSpPr>
            <a:spLocks noGrp="1"/>
          </p:cNvSpPr>
          <p:nvPr>
            <p:ph type="title"/>
          </p:nvPr>
        </p:nvSpPr>
        <p:spPr/>
        <p:txBody>
          <a:bodyPr/>
          <a:lstStyle/>
          <a:p>
            <a:r>
              <a:rPr lang="en-US" dirty="0" smtClean="0"/>
              <a:t>BFS vs DSF</a:t>
            </a:r>
            <a:endParaRPr lang="en-US" dirty="0"/>
          </a:p>
        </p:txBody>
      </p:sp>
    </p:spTree>
    <p:extLst>
      <p:ext uri="{BB962C8B-B14F-4D97-AF65-F5344CB8AC3E}">
        <p14:creationId xmlns:p14="http://schemas.microsoft.com/office/powerpoint/2010/main" val="89671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of Graph</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a:t>Graphs are used in computer science to depict the flow of computation.</a:t>
            </a:r>
          </a:p>
          <a:p>
            <a:pPr algn="just"/>
            <a:r>
              <a:rPr lang="en-US" dirty="0"/>
              <a:t>Users on Facebook are referred to as vertices, and if they are friends, there is an edge connecting them. The Friend Suggestion system on Facebook is based on graph theory.</a:t>
            </a:r>
          </a:p>
          <a:p>
            <a:pPr algn="just"/>
            <a:r>
              <a:rPr lang="en-US" dirty="0"/>
              <a:t>You come across the Resource Allocation Graph in the Operating System, where each process and resource are regarded vertically. Edges are drawn from resources to assigned functions or from the requesting process to the desired resource. A stalemate will develop if this results in the establishment of a cycle.</a:t>
            </a:r>
          </a:p>
          <a:p>
            <a:pPr algn="just"/>
            <a:r>
              <a:rPr lang="en-US" dirty="0"/>
              <a:t>Web pages are referred to as vertices on the World Wide Web. Suppose there is a link from page A to page B that can represent an edge. This application is an illustration of a directed graph.</a:t>
            </a:r>
          </a:p>
          <a:p>
            <a:pPr algn="just"/>
            <a:r>
              <a:rPr lang="en-US" dirty="0"/>
              <a:t>Graph transformation systems manipulate graphs in memory using rules. Graph databases store and query graph-structured data in a transaction-safe, permanent manner</a:t>
            </a:r>
            <a:r>
              <a:rPr lang="en-US" dirty="0" smtClean="0"/>
              <a:t>.</a:t>
            </a:r>
          </a:p>
          <a:p>
            <a:pPr algn="just"/>
            <a:r>
              <a:rPr lang="en-US" b="1" dirty="0"/>
              <a:t>GPS systems</a:t>
            </a:r>
            <a:r>
              <a:rPr lang="en-US" dirty="0"/>
              <a:t> and </a:t>
            </a:r>
            <a:r>
              <a:rPr lang="en-US" b="1" dirty="0"/>
              <a:t>Google Maps</a:t>
            </a:r>
            <a:r>
              <a:rPr lang="en-US" dirty="0"/>
              <a:t> use graphs to find the shortest path from one destination to another.</a:t>
            </a:r>
          </a:p>
          <a:p>
            <a:endParaRPr lang="en-US" dirty="0"/>
          </a:p>
          <a:p>
            <a:endParaRPr lang="en-US" dirty="0"/>
          </a:p>
        </p:txBody>
      </p:sp>
    </p:spTree>
    <p:extLst>
      <p:ext uri="{BB962C8B-B14F-4D97-AF65-F5344CB8AC3E}">
        <p14:creationId xmlns:p14="http://schemas.microsoft.com/office/powerpoint/2010/main" val="309850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5776191" y="1870443"/>
            <a:ext cx="4353288" cy="2294644"/>
          </a:xfrm>
          <a:prstGeom prst="rect">
            <a:avLst/>
          </a:prstGeom>
        </p:spPr>
      </p:pic>
      <p:pic>
        <p:nvPicPr>
          <p:cNvPr id="6" name="Picture 5"/>
          <p:cNvPicPr>
            <a:picLocks noChangeAspect="1"/>
          </p:cNvPicPr>
          <p:nvPr/>
        </p:nvPicPr>
        <p:blipFill>
          <a:blip r:embed="rId3"/>
          <a:stretch>
            <a:fillRect/>
          </a:stretch>
        </p:blipFill>
        <p:spPr>
          <a:xfrm>
            <a:off x="3226003" y="4212112"/>
            <a:ext cx="4454293" cy="2620172"/>
          </a:xfrm>
          <a:prstGeom prst="rect">
            <a:avLst/>
          </a:prstGeom>
        </p:spPr>
      </p:pic>
      <p:pic>
        <p:nvPicPr>
          <p:cNvPr id="8" name="Picture 7"/>
          <p:cNvPicPr>
            <a:picLocks noChangeAspect="1"/>
          </p:cNvPicPr>
          <p:nvPr/>
        </p:nvPicPr>
        <p:blipFill>
          <a:blip r:embed="rId4"/>
          <a:stretch>
            <a:fillRect/>
          </a:stretch>
        </p:blipFill>
        <p:spPr>
          <a:xfrm>
            <a:off x="1423390" y="1870443"/>
            <a:ext cx="4029760" cy="2341669"/>
          </a:xfrm>
          <a:prstGeom prst="rect">
            <a:avLst/>
          </a:prstGeom>
        </p:spPr>
      </p:pic>
      <p:sp>
        <p:nvSpPr>
          <p:cNvPr id="9" name="Title 1"/>
          <p:cNvSpPr>
            <a:spLocks noGrp="1"/>
          </p:cNvSpPr>
          <p:nvPr>
            <p:ph type="title"/>
          </p:nvPr>
        </p:nvSpPr>
        <p:spPr/>
        <p:txBody>
          <a:bodyPr/>
          <a:lstStyle/>
          <a:p>
            <a:r>
              <a:rPr lang="en-US" dirty="0" smtClean="0"/>
              <a:t>Applications of Graph</a:t>
            </a:r>
            <a:endParaRPr lang="en-US" dirty="0"/>
          </a:p>
        </p:txBody>
      </p:sp>
    </p:spTree>
    <p:extLst>
      <p:ext uri="{BB962C8B-B14F-4D97-AF65-F5344CB8AC3E}">
        <p14:creationId xmlns:p14="http://schemas.microsoft.com/office/powerpoint/2010/main" val="136039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04799" y="2015753"/>
            <a:ext cx="9982200" cy="1800642"/>
          </a:xfrm>
          <a:prstGeom prst="rect">
            <a:avLst/>
          </a:prstGeom>
        </p:spPr>
      </p:pic>
      <p:sp>
        <p:nvSpPr>
          <p:cNvPr id="5" name="Title 1"/>
          <p:cNvSpPr>
            <a:spLocks noGrp="1"/>
          </p:cNvSpPr>
          <p:nvPr>
            <p:ph type="title"/>
          </p:nvPr>
        </p:nvSpPr>
        <p:spPr/>
        <p:txBody>
          <a:bodyPr/>
          <a:lstStyle/>
          <a:p>
            <a:r>
              <a:rPr lang="en-US" dirty="0" smtClean="0"/>
              <a:t>Applications of Graph</a:t>
            </a:r>
            <a:endParaRPr lang="en-US" dirty="0"/>
          </a:p>
        </p:txBody>
      </p:sp>
    </p:spTree>
    <p:extLst>
      <p:ext uri="{BB962C8B-B14F-4D97-AF65-F5344CB8AC3E}">
        <p14:creationId xmlns:p14="http://schemas.microsoft.com/office/powerpoint/2010/main" val="246118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A graph data structure </a:t>
            </a:r>
            <a:r>
              <a:rPr lang="en-US" dirty="0" smtClean="0"/>
              <a:t>(</a:t>
            </a:r>
            <a:r>
              <a:rPr lang="en-US" i="1" dirty="0" smtClean="0"/>
              <a:t>V</a:t>
            </a:r>
            <a:r>
              <a:rPr lang="en-US" dirty="0" smtClean="0"/>
              <a:t>,</a:t>
            </a:r>
            <a:r>
              <a:rPr lang="en-US" i="1" dirty="0" smtClean="0"/>
              <a:t>E</a:t>
            </a:r>
            <a:r>
              <a:rPr lang="en-US" dirty="0"/>
              <a:t>) consists of:</a:t>
            </a:r>
          </a:p>
          <a:p>
            <a:pPr lvl="1"/>
            <a:r>
              <a:rPr lang="en-US" dirty="0"/>
              <a:t>A collection of vertices </a:t>
            </a:r>
            <a:r>
              <a:rPr lang="en-US" dirty="0" smtClean="0"/>
              <a:t>(</a:t>
            </a:r>
            <a:r>
              <a:rPr lang="en-US" i="1" dirty="0" smtClean="0"/>
              <a:t>V</a:t>
            </a:r>
            <a:r>
              <a:rPr lang="en-US" dirty="0"/>
              <a:t>) or nodes.</a:t>
            </a:r>
          </a:p>
          <a:p>
            <a:pPr lvl="1"/>
            <a:r>
              <a:rPr lang="en-US" dirty="0"/>
              <a:t>A collection of edges </a:t>
            </a:r>
            <a:r>
              <a:rPr lang="en-US" dirty="0" smtClean="0"/>
              <a:t>(</a:t>
            </a:r>
            <a:r>
              <a:rPr lang="en-US" i="1" dirty="0" smtClean="0"/>
              <a:t>E</a:t>
            </a:r>
            <a:r>
              <a:rPr lang="en-US" dirty="0"/>
              <a:t>) or </a:t>
            </a:r>
            <a:r>
              <a:rPr lang="en-US" dirty="0" smtClean="0"/>
              <a:t>path</a:t>
            </a:r>
          </a:p>
          <a:p>
            <a:pPr lvl="1"/>
            <a:endParaRPr lang="en-US" dirty="0" smtClean="0"/>
          </a:p>
          <a:p>
            <a:pPr marL="457200" lvl="1" indent="0">
              <a:buNone/>
            </a:pPr>
            <a:r>
              <a:rPr lang="en-US" b="1" dirty="0" smtClean="0"/>
              <a:t>OR</a:t>
            </a:r>
          </a:p>
          <a:p>
            <a:pPr marL="457200" lvl="1" indent="0">
              <a:buNone/>
            </a:pPr>
            <a:endParaRPr lang="en-US" b="1" dirty="0" smtClean="0"/>
          </a:p>
          <a:p>
            <a:pPr marL="457200" lvl="1" indent="0">
              <a:buNone/>
            </a:pPr>
            <a:r>
              <a:rPr lang="en-US" dirty="0" smtClean="0"/>
              <a:t>A </a:t>
            </a:r>
            <a:r>
              <a:rPr lang="en-US" dirty="0"/>
              <a:t>graph is a pair of sets (V, E), where V is the set of </a:t>
            </a:r>
            <a:r>
              <a:rPr lang="en-US" b="1" dirty="0"/>
              <a:t>vertices</a:t>
            </a:r>
            <a:r>
              <a:rPr lang="en-US" dirty="0"/>
              <a:t> and E is the set of </a:t>
            </a:r>
            <a:r>
              <a:rPr lang="en-US" b="1" dirty="0"/>
              <a:t>edges</a:t>
            </a:r>
            <a:r>
              <a:rPr lang="en-US" dirty="0"/>
              <a:t>, connecting the pairs of vertices. In </a:t>
            </a:r>
            <a:r>
              <a:rPr lang="en-US" dirty="0" smtClean="0"/>
              <a:t>this graph</a:t>
            </a:r>
            <a:r>
              <a:rPr lang="en-US" dirty="0"/>
              <a:t>:</a:t>
            </a:r>
          </a:p>
          <a:p>
            <a:r>
              <a:rPr lang="en-US" dirty="0"/>
              <a:t>V = {a, b, c, d}</a:t>
            </a:r>
          </a:p>
          <a:p>
            <a:r>
              <a:rPr lang="en-US" dirty="0"/>
              <a:t>E = {</a:t>
            </a:r>
            <a:r>
              <a:rPr lang="en-US" dirty="0" err="1"/>
              <a:t>ab</a:t>
            </a:r>
            <a:r>
              <a:rPr lang="en-US" dirty="0"/>
              <a:t>, ac, ad, </a:t>
            </a:r>
            <a:r>
              <a:rPr lang="en-US" dirty="0" err="1"/>
              <a:t>bc</a:t>
            </a:r>
            <a:r>
              <a:rPr lang="en-US" dirty="0"/>
              <a:t>, cd</a:t>
            </a:r>
            <a:r>
              <a:rPr lang="en-US" dirty="0" smtClean="0"/>
              <a:t>}</a:t>
            </a:r>
          </a:p>
          <a:p>
            <a:r>
              <a:rPr lang="en-US" dirty="0" smtClean="0"/>
              <a:t>In this graph</a:t>
            </a:r>
            <a:r>
              <a:rPr lang="en-US" dirty="0"/>
              <a:t>, |V| = 4 because there are four nodes (vertices) and, |E| = 5 because there are five edges (lines).</a:t>
            </a:r>
          </a:p>
          <a:p>
            <a:endParaRPr lang="en-US" dirty="0"/>
          </a:p>
        </p:txBody>
      </p:sp>
      <p:pic>
        <p:nvPicPr>
          <p:cNvPr id="4" name="Picture 3"/>
          <p:cNvPicPr>
            <a:picLocks noChangeAspect="1"/>
          </p:cNvPicPr>
          <p:nvPr/>
        </p:nvPicPr>
        <p:blipFill>
          <a:blip r:embed="rId2"/>
          <a:stretch>
            <a:fillRect/>
          </a:stretch>
        </p:blipFill>
        <p:spPr>
          <a:xfrm>
            <a:off x="7784261" y="2011680"/>
            <a:ext cx="3451016" cy="1841734"/>
          </a:xfrm>
          <a:prstGeom prst="rect">
            <a:avLst/>
          </a:prstGeom>
        </p:spPr>
      </p:pic>
      <p:sp>
        <p:nvSpPr>
          <p:cNvPr id="5" name="Title 1"/>
          <p:cNvSpPr>
            <a:spLocks noGrp="1"/>
          </p:cNvSpPr>
          <p:nvPr>
            <p:ph type="title"/>
          </p:nvPr>
        </p:nvSpPr>
        <p:spPr/>
        <p:txBody>
          <a:bodyPr/>
          <a:lstStyle/>
          <a:p>
            <a:r>
              <a:rPr lang="en-US" dirty="0" smtClean="0"/>
              <a:t>Graph Terminologies</a:t>
            </a:r>
            <a:endParaRPr lang="en-US" dirty="0"/>
          </a:p>
        </p:txBody>
      </p:sp>
    </p:spTree>
    <p:extLst>
      <p:ext uri="{BB962C8B-B14F-4D97-AF65-F5344CB8AC3E}">
        <p14:creationId xmlns:p14="http://schemas.microsoft.com/office/powerpoint/2010/main" val="110844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Shortest Path Algorithm</a:t>
            </a:r>
            <a:endParaRPr lang="en-US" dirty="0"/>
          </a:p>
        </p:txBody>
      </p:sp>
      <p:sp>
        <p:nvSpPr>
          <p:cNvPr id="3" name="Content Placeholder 2"/>
          <p:cNvSpPr>
            <a:spLocks noGrp="1"/>
          </p:cNvSpPr>
          <p:nvPr>
            <p:ph idx="1"/>
          </p:nvPr>
        </p:nvSpPr>
        <p:spPr/>
        <p:txBody>
          <a:bodyPr/>
          <a:lstStyle/>
          <a:p>
            <a:pPr algn="just"/>
            <a:r>
              <a:rPr lang="en-US" dirty="0"/>
              <a:t>The shortest path problem is about finding a path between vertices in a graph such that the total sum of the edges weights is minimum. </a:t>
            </a:r>
            <a:endParaRPr lang="en-US" dirty="0" smtClean="0"/>
          </a:p>
          <a:p>
            <a:pPr algn="just"/>
            <a:r>
              <a:rPr lang="en-US" b="1" dirty="0" err="1"/>
              <a:t>Dijkstra's</a:t>
            </a:r>
            <a:r>
              <a:rPr lang="en-US" b="1" dirty="0"/>
              <a:t> </a:t>
            </a:r>
            <a:r>
              <a:rPr lang="en-US" b="1" dirty="0" smtClean="0"/>
              <a:t>Algorithm</a:t>
            </a:r>
            <a:r>
              <a:rPr lang="en-US" b="1" dirty="0"/>
              <a:t>: </a:t>
            </a:r>
            <a:r>
              <a:rPr lang="en-US" dirty="0" err="1"/>
              <a:t>Dijkstra's</a:t>
            </a:r>
            <a:r>
              <a:rPr lang="en-US" dirty="0"/>
              <a:t> Algorithm works on the basis that any </a:t>
            </a:r>
            <a:r>
              <a:rPr lang="en-US" dirty="0" err="1"/>
              <a:t>subpath</a:t>
            </a:r>
            <a:r>
              <a:rPr lang="en-US" dirty="0"/>
              <a:t> B -&gt; D of the shortest path A -&gt; D between vertices A and D is also the shortest path between vertices B and D.</a:t>
            </a:r>
          </a:p>
          <a:p>
            <a:pPr algn="just"/>
            <a:endParaRPr lang="en-US" dirty="0"/>
          </a:p>
        </p:txBody>
      </p:sp>
    </p:spTree>
    <p:extLst>
      <p:ext uri="{BB962C8B-B14F-4D97-AF65-F5344CB8AC3E}">
        <p14:creationId xmlns:p14="http://schemas.microsoft.com/office/powerpoint/2010/main" val="113518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Dijkstra's</a:t>
            </a:r>
            <a:r>
              <a:rPr lang="en-US" b="1" dirty="0" smtClean="0"/>
              <a:t> Algorithm</a:t>
            </a:r>
            <a:endParaRPr lang="en-US" dirty="0"/>
          </a:p>
        </p:txBody>
      </p:sp>
      <p:sp>
        <p:nvSpPr>
          <p:cNvPr id="3" name="Content Placeholder 2"/>
          <p:cNvSpPr>
            <a:spLocks noGrp="1"/>
          </p:cNvSpPr>
          <p:nvPr>
            <p:ph idx="1"/>
          </p:nvPr>
        </p:nvSpPr>
        <p:spPr/>
        <p:txBody>
          <a:bodyPr>
            <a:normAutofit/>
          </a:bodyPr>
          <a:lstStyle/>
          <a:p>
            <a:r>
              <a:rPr lang="en-US" dirty="0" smtClean="0"/>
              <a:t>Initialization:</a:t>
            </a:r>
          </a:p>
          <a:p>
            <a:pPr lvl="1"/>
            <a:r>
              <a:rPr lang="en-US" dirty="0"/>
              <a:t>D(s) : Shortest distance to s is set to 0</a:t>
            </a:r>
          </a:p>
          <a:p>
            <a:pPr lvl="1"/>
            <a:r>
              <a:rPr lang="en-US" dirty="0"/>
              <a:t>For all other vertices v D(v) is set to </a:t>
            </a:r>
            <a:r>
              <a:rPr lang="en-US" sz="1800" dirty="0">
                <a:latin typeface="Century Gothic" panose="020B0502020202020204" pitchFamily="34" charset="0"/>
              </a:rPr>
              <a:t>∞</a:t>
            </a:r>
            <a:r>
              <a:rPr lang="en-US" sz="1800" dirty="0"/>
              <a:t> </a:t>
            </a:r>
          </a:p>
          <a:p>
            <a:pPr lvl="1"/>
            <a:r>
              <a:rPr lang="en-US" dirty="0"/>
              <a:t>Priority Queue PQ is constructed which is initially holds all the vertices of graph. Each vertex v have the priority D(v)</a:t>
            </a:r>
          </a:p>
          <a:p>
            <a:pPr marL="342900" indent="-342900">
              <a:buFont typeface="+mj-lt"/>
              <a:buAutoNum type="arabicPeriod"/>
            </a:pPr>
            <a:r>
              <a:rPr lang="en-US" sz="1600" dirty="0" smtClean="0"/>
              <a:t>Pick up the first minimum element from the priority queue PQ</a:t>
            </a:r>
          </a:p>
          <a:p>
            <a:pPr marL="342900" indent="-342900">
              <a:buFont typeface="+mj-lt"/>
              <a:buAutoNum type="arabicPeriod"/>
            </a:pPr>
            <a:r>
              <a:rPr lang="en-US" sz="1600" dirty="0" smtClean="0"/>
              <a:t>For all the vertices adjacent to s</a:t>
            </a:r>
          </a:p>
          <a:p>
            <a:pPr marL="800100" lvl="1" indent="-342900">
              <a:buFont typeface="+mj-lt"/>
              <a:buAutoNum type="arabicPeriod"/>
            </a:pPr>
            <a:r>
              <a:rPr lang="en-US" sz="1400" dirty="0"/>
              <a:t>Check if the edge from s-&gt;v gives shortest path</a:t>
            </a:r>
          </a:p>
          <a:p>
            <a:pPr marL="457200" lvl="1" indent="0">
              <a:buNone/>
            </a:pPr>
            <a:r>
              <a:rPr lang="en-US" sz="1400" dirty="0"/>
              <a:t>	</a:t>
            </a:r>
            <a:r>
              <a:rPr lang="en-US" sz="1400" b="1" dirty="0"/>
              <a:t>if (D(s) + weight of edge s-&gt;v) &lt; D(v)</a:t>
            </a:r>
          </a:p>
          <a:p>
            <a:pPr marL="457200" lvl="1" indent="0">
              <a:buNone/>
            </a:pPr>
            <a:r>
              <a:rPr lang="en-US" sz="1400" b="1" dirty="0"/>
              <a:t>		D(v)= D(s) + weight of edge s-&gt;</a:t>
            </a:r>
            <a:r>
              <a:rPr lang="en-US" sz="1400" b="1" dirty="0" smtClean="0"/>
              <a:t>v</a:t>
            </a:r>
            <a:endParaRPr lang="en-US" sz="1400" b="1" dirty="0"/>
          </a:p>
          <a:p>
            <a:pPr marL="342900" indent="-342900">
              <a:buFont typeface="+mj-lt"/>
              <a:buAutoNum type="arabicPeriod"/>
            </a:pPr>
            <a:r>
              <a:rPr lang="en-US" sz="1600" dirty="0" smtClean="0"/>
              <a:t>Pick the next element from Priority queue PQ and repeat the process until PQ is empty</a:t>
            </a:r>
            <a:endParaRPr lang="en-US" sz="1600" dirty="0"/>
          </a:p>
          <a:p>
            <a:pPr marL="342900" indent="-342900">
              <a:buFont typeface="+mj-lt"/>
              <a:buAutoNum type="arabicPeriod"/>
            </a:pPr>
            <a:endParaRPr lang="en-US" sz="1600" dirty="0" smtClean="0"/>
          </a:p>
          <a:p>
            <a:pPr marL="342900" indent="-342900">
              <a:buFont typeface="+mj-lt"/>
              <a:buAutoNum type="arabicPeriod"/>
            </a:pPr>
            <a:endParaRPr lang="en-US" sz="1600" dirty="0"/>
          </a:p>
          <a:p>
            <a:pPr marL="342900" indent="-342900">
              <a:buFont typeface="+mj-lt"/>
              <a:buAutoNum type="arabicPeriod"/>
            </a:pPr>
            <a:endParaRPr lang="en-US" sz="1600" dirty="0" smtClean="0"/>
          </a:p>
          <a:p>
            <a:pPr marL="342900" indent="-342900">
              <a:buFont typeface="+mj-lt"/>
              <a:buAutoNum type="arabicPeriod"/>
            </a:pPr>
            <a:endParaRPr lang="en-US" sz="1600" dirty="0" smtClean="0"/>
          </a:p>
          <a:p>
            <a:pPr marL="342900" indent="-342900">
              <a:buFont typeface="+mj-lt"/>
              <a:buAutoNum type="arabicPeriod"/>
            </a:pPr>
            <a:endParaRPr lang="en-US" sz="1600" dirty="0" smtClean="0"/>
          </a:p>
          <a:p>
            <a:pPr marL="342900" indent="-342900">
              <a:buFont typeface="+mj-lt"/>
              <a:buAutoNum type="arabicPeriod"/>
            </a:pPr>
            <a:endParaRPr lang="en-US" sz="1600" dirty="0" smtClean="0"/>
          </a:p>
          <a:p>
            <a:endParaRPr lang="en-US" sz="1600"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endParaRPr lang="en-US" dirty="0"/>
          </a:p>
          <a:p>
            <a:endParaRPr lang="en-US" dirty="0" smtClean="0"/>
          </a:p>
          <a:p>
            <a:pPr lvl="1"/>
            <a:endParaRPr lang="en-US" dirty="0"/>
          </a:p>
          <a:p>
            <a:pPr lvl="1"/>
            <a:endParaRPr lang="en-US" dirty="0"/>
          </a:p>
        </p:txBody>
      </p:sp>
    </p:spTree>
    <p:extLst>
      <p:ext uri="{BB962C8B-B14F-4D97-AF65-F5344CB8AC3E}">
        <p14:creationId xmlns:p14="http://schemas.microsoft.com/office/powerpoint/2010/main" val="149258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idx="1"/>
          </p:nvPr>
        </p:nvSpPr>
        <p:spPr/>
        <p:txBody>
          <a:bodyPr>
            <a:normAutofit/>
          </a:bodyPr>
          <a:lstStyle/>
          <a:p>
            <a:endParaRPr lang="en-US" sz="2400" dirty="0"/>
          </a:p>
        </p:txBody>
      </p:sp>
      <p:pic>
        <p:nvPicPr>
          <p:cNvPr id="19" name="Picture 18"/>
          <p:cNvPicPr>
            <a:picLocks noChangeAspect="1"/>
          </p:cNvPicPr>
          <p:nvPr/>
        </p:nvPicPr>
        <p:blipFill>
          <a:blip r:embed="rId2"/>
          <a:stretch>
            <a:fillRect/>
          </a:stretch>
        </p:blipFill>
        <p:spPr>
          <a:xfrm>
            <a:off x="3496621" y="2837042"/>
            <a:ext cx="3965807" cy="2401440"/>
          </a:xfrm>
          <a:prstGeom prst="rect">
            <a:avLst/>
          </a:prstGeom>
        </p:spPr>
      </p:pic>
      <p:sp>
        <p:nvSpPr>
          <p:cNvPr id="5" name="Title 1"/>
          <p:cNvSpPr>
            <a:spLocks noGrp="1"/>
          </p:cNvSpPr>
          <p:nvPr>
            <p:ph type="title"/>
          </p:nvPr>
        </p:nvSpPr>
        <p:spPr/>
        <p:txBody>
          <a:bodyPr/>
          <a:lstStyle/>
          <a:p>
            <a:r>
              <a:rPr lang="en-US" b="1" dirty="0" err="1" smtClean="0"/>
              <a:t>Dijkstra's</a:t>
            </a:r>
            <a:r>
              <a:rPr lang="en-US" b="1" dirty="0" smtClean="0"/>
              <a:t> Algorithm</a:t>
            </a:r>
            <a:endParaRPr lang="en-US" dirty="0"/>
          </a:p>
        </p:txBody>
      </p:sp>
    </p:spTree>
    <p:extLst>
      <p:ext uri="{BB962C8B-B14F-4D97-AF65-F5344CB8AC3E}">
        <p14:creationId xmlns:p14="http://schemas.microsoft.com/office/powerpoint/2010/main" val="146323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858841" y="3035531"/>
            <a:ext cx="4976546" cy="2779757"/>
          </a:xfrm>
          <a:prstGeom prst="rect">
            <a:avLst/>
          </a:prstGeom>
        </p:spPr>
      </p:pic>
      <p:sp>
        <p:nvSpPr>
          <p:cNvPr id="5" name="Title 1"/>
          <p:cNvSpPr>
            <a:spLocks noGrp="1"/>
          </p:cNvSpPr>
          <p:nvPr>
            <p:ph type="title"/>
          </p:nvPr>
        </p:nvSpPr>
        <p:spPr/>
        <p:txBody>
          <a:bodyPr/>
          <a:lstStyle/>
          <a:p>
            <a:r>
              <a:rPr lang="en-US" b="1" dirty="0" err="1" smtClean="0"/>
              <a:t>Dijkstra's</a:t>
            </a:r>
            <a:r>
              <a:rPr lang="en-US" b="1" dirty="0" smtClean="0"/>
              <a:t> Algorithm</a:t>
            </a:r>
            <a:endParaRPr lang="en-US" dirty="0"/>
          </a:p>
        </p:txBody>
      </p:sp>
    </p:spTree>
    <p:extLst>
      <p:ext uri="{BB962C8B-B14F-4D97-AF65-F5344CB8AC3E}">
        <p14:creationId xmlns:p14="http://schemas.microsoft.com/office/powerpoint/2010/main" val="264645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8147" y="2967150"/>
            <a:ext cx="5439790" cy="2855890"/>
          </a:xfrm>
        </p:spPr>
      </p:pic>
      <p:sp>
        <p:nvSpPr>
          <p:cNvPr id="5" name="Title 1"/>
          <p:cNvSpPr>
            <a:spLocks noGrp="1"/>
          </p:cNvSpPr>
          <p:nvPr>
            <p:ph type="title"/>
          </p:nvPr>
        </p:nvSpPr>
        <p:spPr/>
        <p:txBody>
          <a:bodyPr/>
          <a:lstStyle/>
          <a:p>
            <a:r>
              <a:rPr lang="en-US" b="1" dirty="0" err="1" smtClean="0"/>
              <a:t>Dijkstra's</a:t>
            </a:r>
            <a:r>
              <a:rPr lang="en-US" b="1" dirty="0" smtClean="0"/>
              <a:t> Algorithm</a:t>
            </a:r>
            <a:endParaRPr lang="en-US" dirty="0"/>
          </a:p>
        </p:txBody>
      </p:sp>
    </p:spTree>
    <p:extLst>
      <p:ext uri="{BB962C8B-B14F-4D97-AF65-F5344CB8AC3E}">
        <p14:creationId xmlns:p14="http://schemas.microsoft.com/office/powerpoint/2010/main" val="110719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6"/>
          <p:cNvPicPr>
            <a:picLocks noGrp="1" noChangeAspect="1"/>
          </p:cNvPicPr>
          <p:nvPr>
            <p:ph idx="1"/>
          </p:nvPr>
        </p:nvPicPr>
        <p:blipFill>
          <a:blip r:embed="rId2"/>
          <a:stretch>
            <a:fillRect/>
          </a:stretch>
        </p:blipFill>
        <p:spPr>
          <a:xfrm>
            <a:off x="2792196" y="3230323"/>
            <a:ext cx="5178516" cy="2589258"/>
          </a:xfrm>
          <a:prstGeom prst="rect">
            <a:avLst/>
          </a:prstGeom>
        </p:spPr>
      </p:pic>
      <p:sp>
        <p:nvSpPr>
          <p:cNvPr id="5" name="Title 1"/>
          <p:cNvSpPr>
            <a:spLocks noGrp="1"/>
          </p:cNvSpPr>
          <p:nvPr>
            <p:ph type="title"/>
          </p:nvPr>
        </p:nvSpPr>
        <p:spPr/>
        <p:txBody>
          <a:bodyPr/>
          <a:lstStyle/>
          <a:p>
            <a:r>
              <a:rPr lang="en-US" b="1" dirty="0" err="1" smtClean="0"/>
              <a:t>Dijkstra's</a:t>
            </a:r>
            <a:r>
              <a:rPr lang="en-US" b="1" dirty="0" smtClean="0"/>
              <a:t> Algorithm</a:t>
            </a:r>
            <a:endParaRPr lang="en-US" dirty="0"/>
          </a:p>
        </p:txBody>
      </p:sp>
    </p:spTree>
    <p:extLst>
      <p:ext uri="{BB962C8B-B14F-4D97-AF65-F5344CB8AC3E}">
        <p14:creationId xmlns:p14="http://schemas.microsoft.com/office/powerpoint/2010/main" val="382271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Minimum Spanning Tree</a:t>
            </a:r>
            <a:endParaRPr lang="en-US" dirty="0"/>
          </a:p>
        </p:txBody>
      </p:sp>
      <p:sp>
        <p:nvSpPr>
          <p:cNvPr id="3" name="Content Placeholder 2"/>
          <p:cNvSpPr>
            <a:spLocks noGrp="1"/>
          </p:cNvSpPr>
          <p:nvPr>
            <p:ph idx="1"/>
          </p:nvPr>
        </p:nvSpPr>
        <p:spPr/>
        <p:txBody>
          <a:bodyPr/>
          <a:lstStyle/>
          <a:p>
            <a:r>
              <a:rPr lang="en-US" b="1" dirty="0"/>
              <a:t>What is a Spanning </a:t>
            </a:r>
            <a:r>
              <a:rPr lang="en-US" b="1" dirty="0" smtClean="0"/>
              <a:t>Tree?</a:t>
            </a:r>
          </a:p>
          <a:p>
            <a:pPr marL="0" indent="0">
              <a:buNone/>
            </a:pPr>
            <a:r>
              <a:rPr lang="en-US" dirty="0"/>
              <a:t>A spanning tree is a sub-graph of an undirected connected graph, which includes all the vertices of the graph with a minimum possible number of edges. If a vertex is missed, then it is not a spanning tree.</a:t>
            </a:r>
            <a:endParaRPr lang="en-US" b="1" dirty="0"/>
          </a:p>
          <a:p>
            <a:endParaRPr lang="en-US" dirty="0"/>
          </a:p>
        </p:txBody>
      </p:sp>
      <p:pic>
        <p:nvPicPr>
          <p:cNvPr id="8" name="Picture 7"/>
          <p:cNvPicPr>
            <a:picLocks noChangeAspect="1"/>
          </p:cNvPicPr>
          <p:nvPr/>
        </p:nvPicPr>
        <p:blipFill>
          <a:blip r:embed="rId2"/>
          <a:stretch>
            <a:fillRect/>
          </a:stretch>
        </p:blipFill>
        <p:spPr>
          <a:xfrm>
            <a:off x="900112" y="4139140"/>
            <a:ext cx="1990725" cy="1552574"/>
          </a:xfrm>
          <a:prstGeom prst="rect">
            <a:avLst/>
          </a:prstGeom>
        </p:spPr>
      </p:pic>
      <p:pic>
        <p:nvPicPr>
          <p:cNvPr id="9" name="Picture 8"/>
          <p:cNvPicPr>
            <a:picLocks noChangeAspect="1"/>
          </p:cNvPicPr>
          <p:nvPr/>
        </p:nvPicPr>
        <p:blipFill>
          <a:blip r:embed="rId3"/>
          <a:stretch>
            <a:fillRect/>
          </a:stretch>
        </p:blipFill>
        <p:spPr>
          <a:xfrm>
            <a:off x="3252787" y="4158189"/>
            <a:ext cx="1914525" cy="1514475"/>
          </a:xfrm>
          <a:prstGeom prst="rect">
            <a:avLst/>
          </a:prstGeom>
        </p:spPr>
      </p:pic>
      <p:pic>
        <p:nvPicPr>
          <p:cNvPr id="10" name="Picture 9"/>
          <p:cNvPicPr>
            <a:picLocks noChangeAspect="1"/>
          </p:cNvPicPr>
          <p:nvPr/>
        </p:nvPicPr>
        <p:blipFill>
          <a:blip r:embed="rId4"/>
          <a:stretch>
            <a:fillRect/>
          </a:stretch>
        </p:blipFill>
        <p:spPr>
          <a:xfrm>
            <a:off x="5595937" y="4158189"/>
            <a:ext cx="1781175" cy="1514475"/>
          </a:xfrm>
          <a:prstGeom prst="rect">
            <a:avLst/>
          </a:prstGeom>
        </p:spPr>
      </p:pic>
      <p:pic>
        <p:nvPicPr>
          <p:cNvPr id="11" name="Picture 10"/>
          <p:cNvPicPr>
            <a:picLocks noChangeAspect="1"/>
          </p:cNvPicPr>
          <p:nvPr/>
        </p:nvPicPr>
        <p:blipFill>
          <a:blip r:embed="rId5"/>
          <a:stretch>
            <a:fillRect/>
          </a:stretch>
        </p:blipFill>
        <p:spPr>
          <a:xfrm>
            <a:off x="7740058" y="4158189"/>
            <a:ext cx="1609725" cy="1533525"/>
          </a:xfrm>
          <a:prstGeom prst="rect">
            <a:avLst/>
          </a:prstGeom>
        </p:spPr>
      </p:pic>
      <p:pic>
        <p:nvPicPr>
          <p:cNvPr id="12" name="Picture 11"/>
          <p:cNvPicPr>
            <a:picLocks noChangeAspect="1"/>
          </p:cNvPicPr>
          <p:nvPr/>
        </p:nvPicPr>
        <p:blipFill>
          <a:blip r:embed="rId6"/>
          <a:stretch>
            <a:fillRect/>
          </a:stretch>
        </p:blipFill>
        <p:spPr>
          <a:xfrm>
            <a:off x="9653499" y="4158189"/>
            <a:ext cx="1762125" cy="1533525"/>
          </a:xfrm>
          <a:prstGeom prst="rect">
            <a:avLst/>
          </a:prstGeom>
        </p:spPr>
      </p:pic>
    </p:spTree>
    <p:extLst>
      <p:ext uri="{BB962C8B-B14F-4D97-AF65-F5344CB8AC3E}">
        <p14:creationId xmlns:p14="http://schemas.microsoft.com/office/powerpoint/2010/main" val="201462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Minimum Spanning Tree</a:t>
            </a:r>
          </a:p>
          <a:p>
            <a:pPr marL="0" indent="0">
              <a:buNone/>
            </a:pPr>
            <a:r>
              <a:rPr lang="en-US" dirty="0"/>
              <a:t>A minimum spanning tree is a spanning tree in which the sum of the weight of the edges is as minimum as possible</a:t>
            </a:r>
            <a:r>
              <a:rPr lang="en-US" dirty="0" smtClean="0"/>
              <a:t>.</a:t>
            </a:r>
          </a:p>
          <a:p>
            <a:pPr marL="0" indent="0">
              <a:buNone/>
            </a:pPr>
            <a:endParaRPr lang="en-US" dirty="0"/>
          </a:p>
        </p:txBody>
      </p:sp>
      <p:pic>
        <p:nvPicPr>
          <p:cNvPr id="4" name="Picture 3"/>
          <p:cNvPicPr>
            <a:picLocks noChangeAspect="1"/>
          </p:cNvPicPr>
          <p:nvPr/>
        </p:nvPicPr>
        <p:blipFill>
          <a:blip r:embed="rId2"/>
          <a:stretch>
            <a:fillRect/>
          </a:stretch>
        </p:blipFill>
        <p:spPr>
          <a:xfrm>
            <a:off x="700176" y="3552296"/>
            <a:ext cx="1847850" cy="1619892"/>
          </a:xfrm>
          <a:prstGeom prst="rect">
            <a:avLst/>
          </a:prstGeom>
        </p:spPr>
      </p:pic>
      <p:pic>
        <p:nvPicPr>
          <p:cNvPr id="5" name="Picture 4"/>
          <p:cNvPicPr>
            <a:picLocks noChangeAspect="1"/>
          </p:cNvPicPr>
          <p:nvPr/>
        </p:nvPicPr>
        <p:blipFill>
          <a:blip r:embed="rId3"/>
          <a:stretch>
            <a:fillRect/>
          </a:stretch>
        </p:blipFill>
        <p:spPr>
          <a:xfrm>
            <a:off x="2843212" y="3552296"/>
            <a:ext cx="1804988" cy="1619892"/>
          </a:xfrm>
          <a:prstGeom prst="rect">
            <a:avLst/>
          </a:prstGeom>
        </p:spPr>
      </p:pic>
      <p:pic>
        <p:nvPicPr>
          <p:cNvPr id="6" name="Picture 5"/>
          <p:cNvPicPr>
            <a:picLocks noChangeAspect="1"/>
          </p:cNvPicPr>
          <p:nvPr/>
        </p:nvPicPr>
        <p:blipFill>
          <a:blip r:embed="rId4"/>
          <a:stretch>
            <a:fillRect/>
          </a:stretch>
        </p:blipFill>
        <p:spPr>
          <a:xfrm>
            <a:off x="4943386" y="3552296"/>
            <a:ext cx="1952626" cy="1619892"/>
          </a:xfrm>
          <a:prstGeom prst="rect">
            <a:avLst/>
          </a:prstGeom>
        </p:spPr>
      </p:pic>
      <p:pic>
        <p:nvPicPr>
          <p:cNvPr id="7" name="Picture 6"/>
          <p:cNvPicPr>
            <a:picLocks noChangeAspect="1"/>
          </p:cNvPicPr>
          <p:nvPr/>
        </p:nvPicPr>
        <p:blipFill>
          <a:blip r:embed="rId5"/>
          <a:stretch>
            <a:fillRect/>
          </a:stretch>
        </p:blipFill>
        <p:spPr>
          <a:xfrm>
            <a:off x="7157994" y="3552297"/>
            <a:ext cx="1695450" cy="1619892"/>
          </a:xfrm>
          <a:prstGeom prst="rect">
            <a:avLst/>
          </a:prstGeom>
        </p:spPr>
      </p:pic>
      <p:pic>
        <p:nvPicPr>
          <p:cNvPr id="8" name="Picture 7"/>
          <p:cNvPicPr>
            <a:picLocks noChangeAspect="1"/>
          </p:cNvPicPr>
          <p:nvPr/>
        </p:nvPicPr>
        <p:blipFill>
          <a:blip r:embed="rId6"/>
          <a:stretch>
            <a:fillRect/>
          </a:stretch>
        </p:blipFill>
        <p:spPr>
          <a:xfrm>
            <a:off x="9099176" y="3552221"/>
            <a:ext cx="1728788" cy="1619967"/>
          </a:xfrm>
          <a:prstGeom prst="rect">
            <a:avLst/>
          </a:prstGeom>
        </p:spPr>
      </p:pic>
      <p:sp>
        <p:nvSpPr>
          <p:cNvPr id="9" name="Title 1"/>
          <p:cNvSpPr>
            <a:spLocks noGrp="1"/>
          </p:cNvSpPr>
          <p:nvPr>
            <p:ph type="title"/>
          </p:nvPr>
        </p:nvSpPr>
        <p:spPr/>
        <p:txBody>
          <a:bodyPr/>
          <a:lstStyle/>
          <a:p>
            <a:r>
              <a:rPr lang="en-US" dirty="0" smtClean="0"/>
              <a:t>Minimum Spanning Tree</a:t>
            </a:r>
            <a:endParaRPr lang="en-US" dirty="0"/>
          </a:p>
        </p:txBody>
      </p:sp>
    </p:spTree>
    <p:extLst>
      <p:ext uri="{BB962C8B-B14F-4D97-AF65-F5344CB8AC3E}">
        <p14:creationId xmlns:p14="http://schemas.microsoft.com/office/powerpoint/2010/main" val="123441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Kruskal’s</a:t>
            </a:r>
            <a:r>
              <a:rPr lang="en-US" dirty="0" smtClean="0"/>
              <a:t> Algorithm</a:t>
            </a:r>
            <a:endParaRPr lang="en-US" dirty="0"/>
          </a:p>
        </p:txBody>
      </p:sp>
      <p:sp>
        <p:nvSpPr>
          <p:cNvPr id="3" name="Content Placeholder 2"/>
          <p:cNvSpPr>
            <a:spLocks noGrp="1"/>
          </p:cNvSpPr>
          <p:nvPr>
            <p:ph idx="1"/>
          </p:nvPr>
        </p:nvSpPr>
        <p:spPr/>
        <p:txBody>
          <a:bodyPr/>
          <a:lstStyle/>
          <a:p>
            <a:r>
              <a:rPr lang="en-US" dirty="0"/>
              <a:t>Sort all the edges </a:t>
            </a:r>
            <a:r>
              <a:rPr lang="en-US" dirty="0" smtClean="0"/>
              <a:t>in ascending order of their weight</a:t>
            </a:r>
            <a:endParaRPr lang="en-US" dirty="0"/>
          </a:p>
          <a:p>
            <a:r>
              <a:rPr lang="en-US" dirty="0" smtClean="0"/>
              <a:t>Pick the </a:t>
            </a:r>
            <a:r>
              <a:rPr lang="en-US" dirty="0"/>
              <a:t>edge with the lowest weight and add it to the spanning tree. If adding the edge created a cycle, then reject this edge.</a:t>
            </a:r>
          </a:p>
          <a:p>
            <a:r>
              <a:rPr lang="en-US" dirty="0" smtClean="0"/>
              <a:t>Repeat step 2 until there are (v-1) edges in the spanning tree</a:t>
            </a:r>
            <a:endParaRPr lang="en-US" dirty="0"/>
          </a:p>
          <a:p>
            <a:endParaRPr lang="en-US" dirty="0"/>
          </a:p>
        </p:txBody>
      </p:sp>
    </p:spTree>
    <p:extLst>
      <p:ext uri="{BB962C8B-B14F-4D97-AF65-F5344CB8AC3E}">
        <p14:creationId xmlns:p14="http://schemas.microsoft.com/office/powerpoint/2010/main" val="92197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16163" y="3110441"/>
            <a:ext cx="5029200" cy="2028825"/>
          </a:xfrm>
          <a:prstGeom prst="rect">
            <a:avLst/>
          </a:prstGeom>
        </p:spPr>
      </p:pic>
      <p:sp>
        <p:nvSpPr>
          <p:cNvPr id="5" name="Title 1"/>
          <p:cNvSpPr>
            <a:spLocks noGrp="1"/>
          </p:cNvSpPr>
          <p:nvPr>
            <p:ph type="title"/>
          </p:nvPr>
        </p:nvSpPr>
        <p:spPr/>
        <p:txBody>
          <a:bodyPr/>
          <a:lstStyle/>
          <a:p>
            <a:r>
              <a:rPr lang="en-US" dirty="0" err="1" smtClean="0"/>
              <a:t>Kruskal’s</a:t>
            </a:r>
            <a:r>
              <a:rPr lang="en-US" dirty="0" smtClean="0"/>
              <a:t> Algorithm</a:t>
            </a:r>
            <a:endParaRPr lang="en-US" dirty="0"/>
          </a:p>
        </p:txBody>
      </p:sp>
    </p:spTree>
    <p:extLst>
      <p:ext uri="{BB962C8B-B14F-4D97-AF65-F5344CB8AC3E}">
        <p14:creationId xmlns:p14="http://schemas.microsoft.com/office/powerpoint/2010/main" val="292894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87253" y="2500592"/>
            <a:ext cx="7515277" cy="3427129"/>
          </a:xfrm>
          <a:prstGeom prst="rect">
            <a:avLst/>
          </a:prstGeom>
        </p:spPr>
      </p:pic>
      <p:sp>
        <p:nvSpPr>
          <p:cNvPr id="5" name="Title 1"/>
          <p:cNvSpPr>
            <a:spLocks noGrp="1"/>
          </p:cNvSpPr>
          <p:nvPr>
            <p:ph type="title"/>
          </p:nvPr>
        </p:nvSpPr>
        <p:spPr/>
        <p:txBody>
          <a:bodyPr/>
          <a:lstStyle/>
          <a:p>
            <a:r>
              <a:rPr lang="en-US" dirty="0" smtClean="0"/>
              <a:t>Graph Terminologies</a:t>
            </a:r>
            <a:endParaRPr lang="en-US" dirty="0"/>
          </a:p>
        </p:txBody>
      </p:sp>
    </p:spTree>
    <p:extLst>
      <p:ext uri="{BB962C8B-B14F-4D97-AF65-F5344CB8AC3E}">
        <p14:creationId xmlns:p14="http://schemas.microsoft.com/office/powerpoint/2010/main" val="120087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440516" y="2565399"/>
            <a:ext cx="4681538" cy="3602590"/>
          </a:xfrm>
          <a:prstGeom prst="rect">
            <a:avLst/>
          </a:prstGeom>
        </p:spPr>
      </p:pic>
      <p:sp>
        <p:nvSpPr>
          <p:cNvPr id="5" name="Title 1"/>
          <p:cNvSpPr>
            <a:spLocks noGrp="1"/>
          </p:cNvSpPr>
          <p:nvPr>
            <p:ph type="title"/>
          </p:nvPr>
        </p:nvSpPr>
        <p:spPr/>
        <p:txBody>
          <a:bodyPr/>
          <a:lstStyle/>
          <a:p>
            <a:r>
              <a:rPr lang="en-US" dirty="0" err="1" smtClean="0"/>
              <a:t>Kruskal’s</a:t>
            </a:r>
            <a:r>
              <a:rPr lang="en-US" dirty="0" smtClean="0"/>
              <a:t> Algorithm</a:t>
            </a:r>
            <a:endParaRPr lang="en-US" dirty="0"/>
          </a:p>
        </p:txBody>
      </p:sp>
    </p:spTree>
    <p:extLst>
      <p:ext uri="{BB962C8B-B14F-4D97-AF65-F5344CB8AC3E}">
        <p14:creationId xmlns:p14="http://schemas.microsoft.com/office/powerpoint/2010/main" val="355400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4528" y="3052232"/>
            <a:ext cx="4043363" cy="2519983"/>
          </a:xfrm>
        </p:spPr>
      </p:pic>
      <p:sp>
        <p:nvSpPr>
          <p:cNvPr id="5" name="Title 1"/>
          <p:cNvSpPr>
            <a:spLocks noGrp="1"/>
          </p:cNvSpPr>
          <p:nvPr>
            <p:ph type="title"/>
          </p:nvPr>
        </p:nvSpPr>
        <p:spPr/>
        <p:txBody>
          <a:bodyPr/>
          <a:lstStyle/>
          <a:p>
            <a:r>
              <a:rPr lang="en-US" dirty="0" err="1" smtClean="0"/>
              <a:t>Kruskal’s</a:t>
            </a:r>
            <a:r>
              <a:rPr lang="en-US" dirty="0" smtClean="0"/>
              <a:t> Algorithm</a:t>
            </a:r>
            <a:endParaRPr lang="en-US" dirty="0"/>
          </a:p>
        </p:txBody>
      </p:sp>
    </p:spTree>
    <p:extLst>
      <p:ext uri="{BB962C8B-B14F-4D97-AF65-F5344CB8AC3E}">
        <p14:creationId xmlns:p14="http://schemas.microsoft.com/office/powerpoint/2010/main" val="71226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3483" y="3032125"/>
            <a:ext cx="4200526" cy="2412464"/>
          </a:xfrm>
        </p:spPr>
      </p:pic>
      <p:sp>
        <p:nvSpPr>
          <p:cNvPr id="5" name="Title 1"/>
          <p:cNvSpPr>
            <a:spLocks noGrp="1"/>
          </p:cNvSpPr>
          <p:nvPr>
            <p:ph type="title"/>
          </p:nvPr>
        </p:nvSpPr>
        <p:spPr/>
        <p:txBody>
          <a:bodyPr/>
          <a:lstStyle/>
          <a:p>
            <a:r>
              <a:rPr lang="en-US" dirty="0" err="1" smtClean="0"/>
              <a:t>Kruskal’s</a:t>
            </a:r>
            <a:r>
              <a:rPr lang="en-US" dirty="0" smtClean="0"/>
              <a:t> Algorithm</a:t>
            </a:r>
            <a:endParaRPr lang="en-US" dirty="0"/>
          </a:p>
        </p:txBody>
      </p:sp>
    </p:spTree>
    <p:extLst>
      <p:ext uri="{BB962C8B-B14F-4D97-AF65-F5344CB8AC3E}">
        <p14:creationId xmlns:p14="http://schemas.microsoft.com/office/powerpoint/2010/main" val="165096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Prim’s Algorithm</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Initialize visited array to 0</a:t>
            </a:r>
          </a:p>
          <a:p>
            <a:r>
              <a:rPr lang="en-US" dirty="0" smtClean="0"/>
              <a:t>Count=0</a:t>
            </a:r>
          </a:p>
          <a:p>
            <a:r>
              <a:rPr lang="en-US" dirty="0" smtClean="0"/>
              <a:t>While count &lt; vertices</a:t>
            </a:r>
          </a:p>
          <a:p>
            <a:pPr lvl="1"/>
            <a:r>
              <a:rPr lang="en-US" dirty="0" smtClean="0"/>
              <a:t>If </a:t>
            </a:r>
            <a:r>
              <a:rPr lang="en-US" dirty="0" err="1" smtClean="0"/>
              <a:t>newVertex</a:t>
            </a:r>
            <a:r>
              <a:rPr lang="en-US" dirty="0" smtClean="0"/>
              <a:t> is not visited</a:t>
            </a:r>
          </a:p>
          <a:p>
            <a:pPr lvl="2"/>
            <a:r>
              <a:rPr lang="en-US" dirty="0"/>
              <a:t>Mark </a:t>
            </a:r>
            <a:r>
              <a:rPr lang="en-US" dirty="0" err="1"/>
              <a:t>newVertex</a:t>
            </a:r>
            <a:r>
              <a:rPr lang="en-US" dirty="0"/>
              <a:t> as visited</a:t>
            </a:r>
          </a:p>
          <a:p>
            <a:pPr lvl="2"/>
            <a:r>
              <a:rPr lang="en-US" dirty="0"/>
              <a:t>Push all its </a:t>
            </a:r>
            <a:r>
              <a:rPr lang="en-US" dirty="0" smtClean="0"/>
              <a:t>edges to </a:t>
            </a:r>
            <a:r>
              <a:rPr lang="en-US" dirty="0"/>
              <a:t>priority Queue</a:t>
            </a:r>
          </a:p>
          <a:p>
            <a:pPr lvl="2"/>
            <a:r>
              <a:rPr lang="en-US" dirty="0"/>
              <a:t>Extract the minimum edge from priority queue</a:t>
            </a:r>
          </a:p>
          <a:p>
            <a:pPr lvl="2"/>
            <a:r>
              <a:rPr lang="en-US" dirty="0"/>
              <a:t>If the minimum edge leads to an unvisited vertex add it to Minimum spanning tree</a:t>
            </a:r>
          </a:p>
          <a:p>
            <a:pPr lvl="2"/>
            <a:r>
              <a:rPr lang="en-US" dirty="0"/>
              <a:t>Current=</a:t>
            </a:r>
            <a:r>
              <a:rPr lang="en-US" dirty="0" err="1"/>
              <a:t>newVertex</a:t>
            </a:r>
            <a:endParaRPr lang="en-US" dirty="0"/>
          </a:p>
          <a:p>
            <a:pPr lvl="2"/>
            <a:r>
              <a:rPr lang="en-US" dirty="0"/>
              <a:t>Count++</a:t>
            </a:r>
          </a:p>
          <a:p>
            <a:pPr lvl="1"/>
            <a:r>
              <a:rPr lang="en-US" dirty="0" smtClean="0"/>
              <a:t>Else</a:t>
            </a:r>
          </a:p>
          <a:p>
            <a:pPr lvl="2"/>
            <a:r>
              <a:rPr lang="en-US" dirty="0" smtClean="0"/>
              <a:t>Extract the minimum edge from priority again</a:t>
            </a:r>
          </a:p>
          <a:p>
            <a:pPr lvl="2"/>
            <a:r>
              <a:rPr lang="en-US" dirty="0"/>
              <a:t>If the minimum edge leads to an unvisited vertex add it to Minimum spanning tree</a:t>
            </a:r>
          </a:p>
          <a:p>
            <a:pPr lvl="2"/>
            <a:r>
              <a:rPr lang="en-US" dirty="0"/>
              <a:t>Current=</a:t>
            </a:r>
            <a:r>
              <a:rPr lang="en-US" dirty="0" err="1"/>
              <a:t>newVertex</a:t>
            </a:r>
            <a:endParaRPr lang="en-US" dirty="0"/>
          </a:p>
          <a:p>
            <a:pPr lvl="2"/>
            <a:endParaRPr lang="en-US" dirty="0"/>
          </a:p>
          <a:p>
            <a:endParaRPr lang="en-US" dirty="0" smtClean="0"/>
          </a:p>
          <a:p>
            <a:endParaRPr lang="en-US" dirty="0" smtClean="0"/>
          </a:p>
          <a:p>
            <a:pPr lvl="1"/>
            <a:endParaRPr lang="en-US" dirty="0"/>
          </a:p>
        </p:txBody>
      </p:sp>
    </p:spTree>
    <p:extLst>
      <p:ext uri="{BB962C8B-B14F-4D97-AF65-F5344CB8AC3E}">
        <p14:creationId xmlns:p14="http://schemas.microsoft.com/office/powerpoint/2010/main" val="19787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67429" y="3152774"/>
            <a:ext cx="5029200" cy="2028825"/>
          </a:xfrm>
          <a:prstGeom prst="rect">
            <a:avLst/>
          </a:prstGeom>
        </p:spPr>
      </p:pic>
    </p:spTree>
    <p:extLst>
      <p:ext uri="{BB962C8B-B14F-4D97-AF65-F5344CB8AC3E}">
        <p14:creationId xmlns:p14="http://schemas.microsoft.com/office/powerpoint/2010/main" val="237929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686050" y="2531533"/>
            <a:ext cx="4681538" cy="3602590"/>
          </a:xfrm>
          <a:prstGeom prst="rect">
            <a:avLst/>
          </a:prstGeom>
        </p:spPr>
      </p:pic>
    </p:spTree>
    <p:extLst>
      <p:ext uri="{BB962C8B-B14F-4D97-AF65-F5344CB8AC3E}">
        <p14:creationId xmlns:p14="http://schemas.microsoft.com/office/powerpoint/2010/main" val="200505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t>Path: </a:t>
            </a:r>
            <a:r>
              <a:rPr lang="en-US" dirty="0"/>
              <a:t>A sequence of </a:t>
            </a:r>
            <a:r>
              <a:rPr lang="en-US" dirty="0" smtClean="0"/>
              <a:t>vertices in which each vertex is adjacent to the next one</a:t>
            </a:r>
          </a:p>
          <a:p>
            <a:endParaRPr lang="en-US" b="1" dirty="0"/>
          </a:p>
          <a:p>
            <a:endParaRPr lang="en-US" b="1" dirty="0" smtClean="0"/>
          </a:p>
          <a:p>
            <a:endParaRPr lang="en-US" b="1" dirty="0"/>
          </a:p>
          <a:p>
            <a:pPr marL="0" indent="0">
              <a:buNone/>
            </a:pPr>
            <a:endParaRPr lang="en-US" dirty="0" smtClean="0"/>
          </a:p>
          <a:p>
            <a:pPr marL="0" indent="0">
              <a:buNone/>
            </a:pPr>
            <a:endParaRPr lang="en-US" dirty="0"/>
          </a:p>
          <a:p>
            <a:pPr marL="0" indent="0">
              <a:buNone/>
            </a:pPr>
            <a:r>
              <a:rPr lang="en-US" dirty="0" smtClean="0"/>
              <a:t>In </a:t>
            </a:r>
            <a:r>
              <a:rPr lang="en-US" dirty="0"/>
              <a:t>the above graph, the path from </a:t>
            </a:r>
            <a:r>
              <a:rPr lang="en-US" b="1" dirty="0"/>
              <a:t>'a'</a:t>
            </a:r>
            <a:r>
              <a:rPr lang="en-US" dirty="0"/>
              <a:t> to </a:t>
            </a:r>
            <a:r>
              <a:rPr lang="en-US" b="1" dirty="0"/>
              <a:t>'e'</a:t>
            </a:r>
            <a:r>
              <a:rPr lang="en-US" dirty="0"/>
              <a:t> is = </a:t>
            </a:r>
            <a:r>
              <a:rPr lang="en-US" b="1" dirty="0"/>
              <a:t>{</a:t>
            </a:r>
            <a:r>
              <a:rPr lang="en-US" b="1" dirty="0" err="1"/>
              <a:t>a,b,c,d,e</a:t>
            </a:r>
            <a:r>
              <a:rPr lang="en-US" b="1" dirty="0"/>
              <a:t>}</a:t>
            </a:r>
            <a:endParaRPr lang="en-US" b="1" dirty="0" smtClean="0"/>
          </a:p>
          <a:p>
            <a:r>
              <a:rPr lang="en-US" b="1" dirty="0" smtClean="0"/>
              <a:t>Adjacent </a:t>
            </a:r>
            <a:r>
              <a:rPr lang="en-US" b="1" dirty="0"/>
              <a:t>vertices: </a:t>
            </a:r>
            <a:r>
              <a:rPr lang="en-US" dirty="0"/>
              <a:t>Two vertices in a graph are said to be adjacent vertices (or neighbors) if </a:t>
            </a:r>
            <a:r>
              <a:rPr lang="en-US" dirty="0" smtClean="0"/>
              <a:t>there is </a:t>
            </a:r>
            <a:r>
              <a:rPr lang="en-US" dirty="0"/>
              <a:t>a path of length 1 connecting them.</a:t>
            </a:r>
          </a:p>
          <a:p>
            <a:endParaRPr lang="en-US" dirty="0"/>
          </a:p>
        </p:txBody>
      </p:sp>
      <p:pic>
        <p:nvPicPr>
          <p:cNvPr id="4" name="Picture 3"/>
          <p:cNvPicPr>
            <a:picLocks noChangeAspect="1"/>
          </p:cNvPicPr>
          <p:nvPr/>
        </p:nvPicPr>
        <p:blipFill>
          <a:blip r:embed="rId2"/>
          <a:stretch>
            <a:fillRect/>
          </a:stretch>
        </p:blipFill>
        <p:spPr>
          <a:xfrm>
            <a:off x="3880258" y="2469224"/>
            <a:ext cx="3782076" cy="2294046"/>
          </a:xfrm>
          <a:prstGeom prst="rect">
            <a:avLst/>
          </a:prstGeom>
        </p:spPr>
      </p:pic>
      <p:sp>
        <p:nvSpPr>
          <p:cNvPr id="5" name="Title 1"/>
          <p:cNvSpPr>
            <a:spLocks noGrp="1"/>
          </p:cNvSpPr>
          <p:nvPr>
            <p:ph type="title"/>
          </p:nvPr>
        </p:nvSpPr>
        <p:spPr/>
        <p:txBody>
          <a:bodyPr/>
          <a:lstStyle/>
          <a:p>
            <a:r>
              <a:rPr lang="en-US" dirty="0" smtClean="0"/>
              <a:t>Graph Terminologies</a:t>
            </a:r>
            <a:endParaRPr lang="en-US" dirty="0"/>
          </a:p>
        </p:txBody>
      </p:sp>
    </p:spTree>
    <p:extLst>
      <p:ext uri="{BB962C8B-B14F-4D97-AF65-F5344CB8AC3E}">
        <p14:creationId xmlns:p14="http://schemas.microsoft.com/office/powerpoint/2010/main" val="96515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Degree of a Node </a:t>
            </a:r>
            <a:endParaRPr lang="en-US" dirty="0"/>
          </a:p>
        </p:txBody>
      </p:sp>
      <p:sp>
        <p:nvSpPr>
          <p:cNvPr id="3" name="Content Placeholder 2"/>
          <p:cNvSpPr>
            <a:spLocks noGrp="1"/>
          </p:cNvSpPr>
          <p:nvPr>
            <p:ph idx="1"/>
          </p:nvPr>
        </p:nvSpPr>
        <p:spPr/>
        <p:txBody>
          <a:bodyPr/>
          <a:lstStyle/>
          <a:p>
            <a:r>
              <a:rPr lang="en-US" b="1" dirty="0"/>
              <a:t>Cycle</a:t>
            </a:r>
            <a:r>
              <a:rPr lang="en-US" dirty="0"/>
              <a:t>: a path that starts and ends on the same vertex  </a:t>
            </a:r>
          </a:p>
          <a:p>
            <a:r>
              <a:rPr lang="en-US" b="1" dirty="0" smtClean="0"/>
              <a:t>Simple </a:t>
            </a:r>
            <a:r>
              <a:rPr lang="en-US" b="1" dirty="0"/>
              <a:t>path: </a:t>
            </a:r>
            <a:r>
              <a:rPr lang="en-US" dirty="0"/>
              <a:t>a path that does not cross </a:t>
            </a:r>
            <a:r>
              <a:rPr lang="en-US" dirty="0" smtClean="0"/>
              <a:t>itself</a:t>
            </a:r>
          </a:p>
          <a:p>
            <a:pPr lvl="1"/>
            <a:r>
              <a:rPr lang="en-US" dirty="0" smtClean="0"/>
              <a:t>That </a:t>
            </a:r>
            <a:r>
              <a:rPr lang="en-US" dirty="0"/>
              <a:t>is, no vertex is repeated (except first and </a:t>
            </a:r>
            <a:r>
              <a:rPr lang="en-US" dirty="0" smtClean="0"/>
              <a:t>last)</a:t>
            </a:r>
          </a:p>
          <a:p>
            <a:pPr lvl="1"/>
            <a:r>
              <a:rPr lang="en-US" dirty="0" smtClean="0"/>
              <a:t>Simple </a:t>
            </a:r>
            <a:r>
              <a:rPr lang="en-US" dirty="0"/>
              <a:t>paths cannot contain cycles</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253" y="3587630"/>
            <a:ext cx="2190751" cy="1460501"/>
          </a:xfrm>
          <a:prstGeom prst="rect">
            <a:avLst/>
          </a:prstGeom>
        </p:spPr>
      </p:pic>
      <p:sp>
        <p:nvSpPr>
          <p:cNvPr id="7" name="Rectangle 6"/>
          <p:cNvSpPr/>
          <p:nvPr/>
        </p:nvSpPr>
        <p:spPr>
          <a:xfrm>
            <a:off x="4633913" y="3347561"/>
            <a:ext cx="6096000" cy="1477328"/>
          </a:xfrm>
          <a:prstGeom prst="rect">
            <a:avLst/>
          </a:prstGeom>
        </p:spPr>
        <p:txBody>
          <a:bodyPr>
            <a:spAutoFit/>
          </a:bodyPr>
          <a:lstStyle/>
          <a:p>
            <a:r>
              <a:rPr lang="en-US" dirty="0"/>
              <a:t> A sequence of vertices: (A, B, C, D) [Is this path, simple path, cycle?]</a:t>
            </a:r>
          </a:p>
          <a:p>
            <a:r>
              <a:rPr lang="en-US" dirty="0"/>
              <a:t>(A, B, D, A, C) [path, simple path, cycle?]</a:t>
            </a:r>
          </a:p>
          <a:p>
            <a:r>
              <a:rPr lang="en-US" dirty="0"/>
              <a:t>(A, B, D, A, C) [path, simple path, cycle?]</a:t>
            </a:r>
          </a:p>
          <a:p>
            <a:r>
              <a:rPr lang="en-US" dirty="0"/>
              <a:t>Cycle: ? </a:t>
            </a:r>
          </a:p>
        </p:txBody>
      </p:sp>
    </p:spTree>
    <p:extLst>
      <p:ext uri="{BB962C8B-B14F-4D97-AF65-F5344CB8AC3E}">
        <p14:creationId xmlns:p14="http://schemas.microsoft.com/office/powerpoint/2010/main" val="254774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t>Complete Graph</a:t>
            </a:r>
            <a:r>
              <a:rPr lang="en-US" dirty="0" smtClean="0"/>
              <a:t>: A graph in which every vertex is connected to every other vertex</a:t>
            </a:r>
          </a:p>
          <a:p>
            <a:r>
              <a:rPr lang="en-US" b="1" dirty="0" smtClean="0"/>
              <a:t>Simple Graph</a:t>
            </a:r>
            <a:r>
              <a:rPr lang="en-US" dirty="0" smtClean="0"/>
              <a:t>: A graph which does not contain any loop or multiple edges </a:t>
            </a:r>
          </a:p>
          <a:p>
            <a:r>
              <a:rPr lang="en-US" b="1" dirty="0" smtClean="0"/>
              <a:t>Multiple edges</a:t>
            </a:r>
            <a:r>
              <a:rPr lang="en-US" dirty="0" smtClean="0"/>
              <a:t>: Two nodes can be connected using more than 1 edges </a:t>
            </a:r>
          </a:p>
          <a:p>
            <a:r>
              <a:rPr lang="en-US" b="1" dirty="0" smtClean="0"/>
              <a:t>Loop : </a:t>
            </a:r>
            <a:r>
              <a:rPr lang="en-US" dirty="0" smtClean="0"/>
              <a:t>an edge connects a vertex to itself</a:t>
            </a:r>
          </a:p>
          <a:p>
            <a:endParaRPr lang="en-US" dirty="0"/>
          </a:p>
        </p:txBody>
      </p:sp>
      <p:pic>
        <p:nvPicPr>
          <p:cNvPr id="4" name="Picture 3"/>
          <p:cNvPicPr>
            <a:picLocks noChangeAspect="1"/>
          </p:cNvPicPr>
          <p:nvPr/>
        </p:nvPicPr>
        <p:blipFill>
          <a:blip r:embed="rId2"/>
          <a:stretch>
            <a:fillRect/>
          </a:stretch>
        </p:blipFill>
        <p:spPr>
          <a:xfrm>
            <a:off x="1538816" y="4410603"/>
            <a:ext cx="6467476" cy="2095500"/>
          </a:xfrm>
          <a:prstGeom prst="rect">
            <a:avLst/>
          </a:prstGeom>
        </p:spPr>
      </p:pic>
      <p:sp>
        <p:nvSpPr>
          <p:cNvPr id="5" name="Title 1"/>
          <p:cNvSpPr>
            <a:spLocks noGrp="1"/>
          </p:cNvSpPr>
          <p:nvPr>
            <p:ph type="title"/>
          </p:nvPr>
        </p:nvSpPr>
        <p:spPr/>
        <p:txBody>
          <a:bodyPr/>
          <a:lstStyle/>
          <a:p>
            <a:r>
              <a:rPr lang="en-US" dirty="0" smtClean="0"/>
              <a:t>Graph Terminologies</a:t>
            </a:r>
            <a:endParaRPr lang="en-US" dirty="0"/>
          </a:p>
        </p:txBody>
      </p:sp>
    </p:spTree>
    <p:extLst>
      <p:ext uri="{BB962C8B-B14F-4D97-AF65-F5344CB8AC3E}">
        <p14:creationId xmlns:p14="http://schemas.microsoft.com/office/powerpoint/2010/main" val="129114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2.xml><?xml version="1.0" encoding="utf-8"?>
<ds:datastoreItem xmlns:ds="http://schemas.openxmlformats.org/officeDocument/2006/customXml" ds:itemID="{8CDDBB83-77C1-4099-A0AA-289882E745E2}">
  <ds:schemaRefs>
    <ds:schemaRef ds:uri="http://purl.org/dc/terms/"/>
    <ds:schemaRef ds:uri="http://www.w3.org/XML/1998/namespace"/>
    <ds:schemaRef ds:uri="http://schemas.microsoft.com/office/infopath/2007/PartnerControls"/>
    <ds:schemaRef ds:uri="http://schemas.microsoft.com/office/2006/metadata/properties"/>
    <ds:schemaRef ds:uri="http://schemas.openxmlformats.org/package/2006/metadata/core-properties"/>
    <ds:schemaRef ds:uri="http://purl.org/dc/elements/1.1/"/>
    <ds:schemaRef ds:uri="http://schemas.microsoft.com/office/2006/documentManagement/types"/>
    <ds:schemaRef ds:uri="4873beb7-5857-4685-be1f-d57550cc96cc"/>
    <ds:schemaRef ds:uri="http://purl.org/dc/dcmitype/"/>
  </ds:schemaRefs>
</ds:datastoreItem>
</file>

<file path=customXml/itemProps3.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Banded</Template>
  <TotalTime>1791</TotalTime>
  <Words>1911</Words>
  <Application>Microsoft Office PowerPoint</Application>
  <PresentationFormat>Widescreen</PresentationFormat>
  <Paragraphs>320</Paragraphs>
  <Slides>65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Arial</vt:lpstr>
      <vt:lpstr>Century Gothic</vt:lpstr>
      <vt:lpstr>Corbel</vt:lpstr>
      <vt:lpstr>Euphemia</vt:lpstr>
      <vt:lpstr>inter-bold</vt:lpstr>
      <vt:lpstr>inter-regular</vt:lpstr>
      <vt:lpstr>Wingdings</vt:lpstr>
      <vt:lpstr>Banded</vt:lpstr>
      <vt:lpstr>Graph</vt:lpstr>
      <vt:lpstr>Definition</vt:lpstr>
      <vt:lpstr>Graph Terminologies</vt:lpstr>
      <vt:lpstr>Graph Terminologies</vt:lpstr>
      <vt:lpstr>Graph Terminologies</vt:lpstr>
      <vt:lpstr>Graph Terminologies</vt:lpstr>
      <vt:lpstr>Graph Terminologies</vt:lpstr>
      <vt:lpstr>Degree of a Node </vt:lpstr>
      <vt:lpstr>Graph Terminologies</vt:lpstr>
      <vt:lpstr>Graph Terminologies</vt:lpstr>
      <vt:lpstr>Graph Terminologies</vt:lpstr>
      <vt:lpstr>Types of Graph</vt:lpstr>
      <vt:lpstr>Types of Graph</vt:lpstr>
      <vt:lpstr>Types of Graph</vt:lpstr>
      <vt:lpstr>Types of Graph</vt:lpstr>
      <vt:lpstr>Types of Graph</vt:lpstr>
      <vt:lpstr>Types of Graph</vt:lpstr>
      <vt:lpstr>Types of Graph</vt:lpstr>
      <vt:lpstr>Types of Graph</vt:lpstr>
      <vt:lpstr>Graph Representation</vt:lpstr>
      <vt:lpstr>Adjacency Matrix</vt:lpstr>
      <vt:lpstr>PowerPoint Presentation</vt:lpstr>
      <vt:lpstr>Advantages of using Adjacency Matrix</vt:lpstr>
      <vt:lpstr>Disadvantages of using Adjacency Matrix </vt:lpstr>
      <vt:lpstr> Adjacency List</vt:lpstr>
      <vt:lpstr>Advantages of using Adjacency List</vt:lpstr>
      <vt:lpstr>Tree as a Graph</vt:lpstr>
      <vt:lpstr>What is Graph Traversal</vt:lpstr>
      <vt:lpstr>DFS (Depth First Search)</vt:lpstr>
      <vt:lpstr>DFS Traversal</vt:lpstr>
      <vt:lpstr>Pseudocode</vt:lpstr>
      <vt:lpstr>Example</vt:lpstr>
      <vt:lpstr>Example</vt:lpstr>
      <vt:lpstr>Example</vt:lpstr>
      <vt:lpstr>Example</vt:lpstr>
      <vt:lpstr>Applications of DFS</vt:lpstr>
      <vt:lpstr>BFS (Breadth First Search)</vt:lpstr>
      <vt:lpstr>BFS Traversal</vt:lpstr>
      <vt:lpstr>Pseudocode</vt:lpstr>
      <vt:lpstr>BFS Example</vt:lpstr>
      <vt:lpstr>Example</vt:lpstr>
      <vt:lpstr>Example</vt:lpstr>
      <vt:lpstr>Example</vt:lpstr>
      <vt:lpstr>BFS Applications</vt:lpstr>
      <vt:lpstr>BFS vs DSF</vt:lpstr>
      <vt:lpstr>BFS vs DSF</vt:lpstr>
      <vt:lpstr>Applications of Graph</vt:lpstr>
      <vt:lpstr>Applications of Graph</vt:lpstr>
      <vt:lpstr>Applications of Graph</vt:lpstr>
      <vt:lpstr>Shortest Path Algorithm</vt:lpstr>
      <vt:lpstr>Dijkstra's Algorithm</vt:lpstr>
      <vt:lpstr>Dijkstra's Algorithm</vt:lpstr>
      <vt:lpstr>Dijkstra's Algorithm</vt:lpstr>
      <vt:lpstr>Dijkstra's Algorithm</vt:lpstr>
      <vt:lpstr>Dijkstra's Algorithm</vt:lpstr>
      <vt:lpstr>Minimum Spanning Tree</vt:lpstr>
      <vt:lpstr>Minimum Spanning Tree</vt:lpstr>
      <vt:lpstr>Kruskal’s Algorithm</vt:lpstr>
      <vt:lpstr>Kruskal’s Algorithm</vt:lpstr>
      <vt:lpstr>Kruskal’s Algorithm</vt:lpstr>
      <vt:lpstr>Kruskal’s Algorithm</vt:lpstr>
      <vt:lpstr>Kruskal’s Algorithm</vt:lpstr>
      <vt:lpstr>Prim’s Algorithm</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dc:title>
  <dc:creator>admin</dc:creator>
  <cp:lastModifiedBy>SVL Automations</cp:lastModifiedBy>
  <cp:revision>100</cp:revision>
  <dcterms:created xsi:type="dcterms:W3CDTF">2023-11-07T07:11:42Z</dcterms:created>
  <dcterms:modified xsi:type="dcterms:W3CDTF">2024-03-23T17:38:07Z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